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1" r:id="rId3"/>
    <p:sldId id="257" r:id="rId4"/>
    <p:sldId id="258" r:id="rId5"/>
    <p:sldId id="261" r:id="rId6"/>
    <p:sldId id="259" r:id="rId7"/>
    <p:sldId id="260" r:id="rId8"/>
    <p:sldId id="262" r:id="rId9"/>
    <p:sldId id="263" r:id="rId10"/>
    <p:sldId id="264" r:id="rId11"/>
    <p:sldId id="266" r:id="rId12"/>
    <p:sldId id="267" r:id="rId13"/>
    <p:sldId id="270" r:id="rId14"/>
    <p:sldId id="271" r:id="rId15"/>
    <p:sldId id="273" r:id="rId16"/>
    <p:sldId id="274" r:id="rId17"/>
    <p:sldId id="276" r:id="rId18"/>
    <p:sldId id="275"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7E5E3-A4D7-4E23-BED0-55860CDCFBF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5563454-8E87-4FBB-8058-FE7DCBC372A5}">
      <dgm:prSet/>
      <dgm:spPr/>
      <dgm:t>
        <a:bodyPr/>
        <a:lstStyle/>
        <a:p>
          <a:pPr>
            <a:lnSpc>
              <a:spcPct val="100000"/>
            </a:lnSpc>
            <a:defRPr cap="all"/>
          </a:pPr>
          <a:r>
            <a:rPr lang="en-US"/>
            <a:t>Basic food safety </a:t>
          </a:r>
        </a:p>
      </dgm:t>
    </dgm:pt>
    <dgm:pt modelId="{8C984529-7CCC-427D-8F7F-5B3FF3C03A16}" type="parTrans" cxnId="{352CDC8B-1084-43D0-8BBA-B797575299E8}">
      <dgm:prSet/>
      <dgm:spPr/>
      <dgm:t>
        <a:bodyPr/>
        <a:lstStyle/>
        <a:p>
          <a:endParaRPr lang="en-US"/>
        </a:p>
      </dgm:t>
    </dgm:pt>
    <dgm:pt modelId="{BD649E47-19CD-4995-AE49-A1BABF3C1F5C}" type="sibTrans" cxnId="{352CDC8B-1084-43D0-8BBA-B797575299E8}">
      <dgm:prSet/>
      <dgm:spPr/>
      <dgm:t>
        <a:bodyPr/>
        <a:lstStyle/>
        <a:p>
          <a:endParaRPr lang="en-US"/>
        </a:p>
      </dgm:t>
    </dgm:pt>
    <dgm:pt modelId="{75DEB98D-FF99-4DC6-83FD-49AC5A615055}">
      <dgm:prSet/>
      <dgm:spPr/>
      <dgm:t>
        <a:bodyPr/>
        <a:lstStyle/>
        <a:p>
          <a:pPr>
            <a:lnSpc>
              <a:spcPct val="100000"/>
            </a:lnSpc>
            <a:defRPr cap="all"/>
          </a:pPr>
          <a:r>
            <a:rPr lang="en-US"/>
            <a:t>Personal hygiene </a:t>
          </a:r>
        </a:p>
      </dgm:t>
    </dgm:pt>
    <dgm:pt modelId="{EB59682B-7BE2-4406-A922-9CF1EFAE3D9E}" type="parTrans" cxnId="{3964B424-7F09-4B84-8733-1B6982CB2494}">
      <dgm:prSet/>
      <dgm:spPr/>
      <dgm:t>
        <a:bodyPr/>
        <a:lstStyle/>
        <a:p>
          <a:endParaRPr lang="en-US"/>
        </a:p>
      </dgm:t>
    </dgm:pt>
    <dgm:pt modelId="{F1F8DA0E-33E2-4D11-B254-B6314C7784AC}" type="sibTrans" cxnId="{3964B424-7F09-4B84-8733-1B6982CB2494}">
      <dgm:prSet/>
      <dgm:spPr/>
      <dgm:t>
        <a:bodyPr/>
        <a:lstStyle/>
        <a:p>
          <a:endParaRPr lang="en-US"/>
        </a:p>
      </dgm:t>
    </dgm:pt>
    <dgm:pt modelId="{4FF17A29-B40C-4366-824C-C4194F8AE7F4}">
      <dgm:prSet/>
      <dgm:spPr/>
      <dgm:t>
        <a:bodyPr/>
        <a:lstStyle/>
        <a:p>
          <a:pPr>
            <a:lnSpc>
              <a:spcPct val="100000"/>
            </a:lnSpc>
            <a:defRPr cap="all"/>
          </a:pPr>
          <a:r>
            <a:rPr lang="en-US" dirty="0"/>
            <a:t>Cross-contamination &amp; allergens </a:t>
          </a:r>
        </a:p>
      </dgm:t>
    </dgm:pt>
    <dgm:pt modelId="{A7636048-8AED-4DD1-A5E4-0E48C33721D3}" type="parTrans" cxnId="{AD44FC6A-8EE5-4A41-87A8-43AE920B91C9}">
      <dgm:prSet/>
      <dgm:spPr/>
      <dgm:t>
        <a:bodyPr/>
        <a:lstStyle/>
        <a:p>
          <a:endParaRPr lang="en-US"/>
        </a:p>
      </dgm:t>
    </dgm:pt>
    <dgm:pt modelId="{D2FC84FB-37D5-4E6B-B497-D19E9E409C4D}" type="sibTrans" cxnId="{AD44FC6A-8EE5-4A41-87A8-43AE920B91C9}">
      <dgm:prSet/>
      <dgm:spPr/>
      <dgm:t>
        <a:bodyPr/>
        <a:lstStyle/>
        <a:p>
          <a:endParaRPr lang="en-US"/>
        </a:p>
      </dgm:t>
    </dgm:pt>
    <dgm:pt modelId="{2A4EF65C-A232-442A-A999-00A4DF2291E9}">
      <dgm:prSet/>
      <dgm:spPr/>
      <dgm:t>
        <a:bodyPr/>
        <a:lstStyle/>
        <a:p>
          <a:pPr>
            <a:lnSpc>
              <a:spcPct val="100000"/>
            </a:lnSpc>
            <a:defRPr cap="all"/>
          </a:pPr>
          <a:r>
            <a:rPr lang="en-US" dirty="0"/>
            <a:t>Controlling time and temperature</a:t>
          </a:r>
        </a:p>
      </dgm:t>
    </dgm:pt>
    <dgm:pt modelId="{0970826A-B17F-42E5-B36E-209995B3A81F}" type="parTrans" cxnId="{4652ED2B-385B-4FA7-B4E0-E6D9DA149E52}">
      <dgm:prSet/>
      <dgm:spPr/>
      <dgm:t>
        <a:bodyPr/>
        <a:lstStyle/>
        <a:p>
          <a:endParaRPr lang="en-US"/>
        </a:p>
      </dgm:t>
    </dgm:pt>
    <dgm:pt modelId="{E408A725-C578-4C3E-86CC-4AAE73FA62A9}" type="sibTrans" cxnId="{4652ED2B-385B-4FA7-B4E0-E6D9DA149E52}">
      <dgm:prSet/>
      <dgm:spPr/>
      <dgm:t>
        <a:bodyPr/>
        <a:lstStyle/>
        <a:p>
          <a:endParaRPr lang="en-US"/>
        </a:p>
      </dgm:t>
    </dgm:pt>
    <dgm:pt modelId="{375CF493-8048-4432-BBD3-BB33552861CA}">
      <dgm:prSet/>
      <dgm:spPr/>
      <dgm:t>
        <a:bodyPr/>
        <a:lstStyle/>
        <a:p>
          <a:pPr>
            <a:lnSpc>
              <a:spcPct val="100000"/>
            </a:lnSpc>
            <a:defRPr cap="all"/>
          </a:pPr>
          <a:r>
            <a:rPr lang="en-US"/>
            <a:t>Controlling wild rodent infestations</a:t>
          </a:r>
        </a:p>
      </dgm:t>
    </dgm:pt>
    <dgm:pt modelId="{80311040-7CBB-402C-B92B-FC446F55410D}" type="parTrans" cxnId="{5C8A4E49-8718-4A77-89F6-935991691422}">
      <dgm:prSet/>
      <dgm:spPr/>
      <dgm:t>
        <a:bodyPr/>
        <a:lstStyle/>
        <a:p>
          <a:endParaRPr lang="en-US"/>
        </a:p>
      </dgm:t>
    </dgm:pt>
    <dgm:pt modelId="{EB7EA788-5FF7-44B5-81A0-67C20D9F81F5}" type="sibTrans" cxnId="{5C8A4E49-8718-4A77-89F6-935991691422}">
      <dgm:prSet/>
      <dgm:spPr/>
      <dgm:t>
        <a:bodyPr/>
        <a:lstStyle/>
        <a:p>
          <a:endParaRPr lang="en-US"/>
        </a:p>
      </dgm:t>
    </dgm:pt>
    <dgm:pt modelId="{0CA978EA-0CD2-450D-9027-17B397A19CC5}" type="pres">
      <dgm:prSet presAssocID="{7E97E5E3-A4D7-4E23-BED0-55860CDCFBF0}" presName="root" presStyleCnt="0">
        <dgm:presLayoutVars>
          <dgm:dir/>
          <dgm:resizeHandles val="exact"/>
        </dgm:presLayoutVars>
      </dgm:prSet>
      <dgm:spPr/>
    </dgm:pt>
    <dgm:pt modelId="{F166AE48-3807-4D42-A4AA-E54F2764276F}" type="pres">
      <dgm:prSet presAssocID="{65563454-8E87-4FBB-8058-FE7DCBC372A5}" presName="compNode" presStyleCnt="0"/>
      <dgm:spPr/>
    </dgm:pt>
    <dgm:pt modelId="{998CEBF3-A1E2-405A-B3E1-861AE374EC09}" type="pres">
      <dgm:prSet presAssocID="{65563454-8E87-4FBB-8058-FE7DCBC372A5}" presName="iconBgRect" presStyleLbl="bgShp" presStyleIdx="0" presStyleCnt="5"/>
      <dgm:spPr>
        <a:prstGeom prst="round2DiagRect">
          <a:avLst>
            <a:gd name="adj1" fmla="val 29727"/>
            <a:gd name="adj2" fmla="val 0"/>
          </a:avLst>
        </a:prstGeom>
      </dgm:spPr>
    </dgm:pt>
    <dgm:pt modelId="{468D125E-83A8-4CAA-8596-81173FF35317}" type="pres">
      <dgm:prSet presAssocID="{65563454-8E87-4FBB-8058-FE7DCBC372A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2D4E2239-0736-4C86-9CEF-142B32918156}" type="pres">
      <dgm:prSet presAssocID="{65563454-8E87-4FBB-8058-FE7DCBC372A5}" presName="spaceRect" presStyleCnt="0"/>
      <dgm:spPr/>
    </dgm:pt>
    <dgm:pt modelId="{7EBF6D22-F370-4368-BE6C-9484D9127FCC}" type="pres">
      <dgm:prSet presAssocID="{65563454-8E87-4FBB-8058-FE7DCBC372A5}" presName="textRect" presStyleLbl="revTx" presStyleIdx="0" presStyleCnt="5">
        <dgm:presLayoutVars>
          <dgm:chMax val="1"/>
          <dgm:chPref val="1"/>
        </dgm:presLayoutVars>
      </dgm:prSet>
      <dgm:spPr/>
    </dgm:pt>
    <dgm:pt modelId="{2D6DB461-55D8-494D-A8E4-A81640259012}" type="pres">
      <dgm:prSet presAssocID="{BD649E47-19CD-4995-AE49-A1BABF3C1F5C}" presName="sibTrans" presStyleCnt="0"/>
      <dgm:spPr/>
    </dgm:pt>
    <dgm:pt modelId="{3A311E4C-13AB-41A4-A017-E54FF3831D65}" type="pres">
      <dgm:prSet presAssocID="{75DEB98D-FF99-4DC6-83FD-49AC5A615055}" presName="compNode" presStyleCnt="0"/>
      <dgm:spPr/>
    </dgm:pt>
    <dgm:pt modelId="{CD27FCB2-A937-4CF9-AF01-70B7E112096B}" type="pres">
      <dgm:prSet presAssocID="{75DEB98D-FF99-4DC6-83FD-49AC5A615055}" presName="iconBgRect" presStyleLbl="bgShp" presStyleIdx="1" presStyleCnt="5"/>
      <dgm:spPr>
        <a:prstGeom prst="round2DiagRect">
          <a:avLst>
            <a:gd name="adj1" fmla="val 29727"/>
            <a:gd name="adj2" fmla="val 0"/>
          </a:avLst>
        </a:prstGeom>
      </dgm:spPr>
    </dgm:pt>
    <dgm:pt modelId="{0026D2D7-C164-47D5-9E87-3D741E9229B4}" type="pres">
      <dgm:prSet presAssocID="{75DEB98D-FF99-4DC6-83FD-49AC5A6150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brush"/>
        </a:ext>
      </dgm:extLst>
    </dgm:pt>
    <dgm:pt modelId="{E1871FDA-564D-41C6-9BA9-C5B2975AAAC1}" type="pres">
      <dgm:prSet presAssocID="{75DEB98D-FF99-4DC6-83FD-49AC5A615055}" presName="spaceRect" presStyleCnt="0"/>
      <dgm:spPr/>
    </dgm:pt>
    <dgm:pt modelId="{45FD359F-1998-4906-B634-49CAA8B95922}" type="pres">
      <dgm:prSet presAssocID="{75DEB98D-FF99-4DC6-83FD-49AC5A615055}" presName="textRect" presStyleLbl="revTx" presStyleIdx="1" presStyleCnt="5">
        <dgm:presLayoutVars>
          <dgm:chMax val="1"/>
          <dgm:chPref val="1"/>
        </dgm:presLayoutVars>
      </dgm:prSet>
      <dgm:spPr/>
    </dgm:pt>
    <dgm:pt modelId="{36A7F9F7-8DE5-4E4C-8B51-B4451DE530AE}" type="pres">
      <dgm:prSet presAssocID="{F1F8DA0E-33E2-4D11-B254-B6314C7784AC}" presName="sibTrans" presStyleCnt="0"/>
      <dgm:spPr/>
    </dgm:pt>
    <dgm:pt modelId="{91C3A269-E303-44E6-9FD2-4A19700BFF5E}" type="pres">
      <dgm:prSet presAssocID="{4FF17A29-B40C-4366-824C-C4194F8AE7F4}" presName="compNode" presStyleCnt="0"/>
      <dgm:spPr/>
    </dgm:pt>
    <dgm:pt modelId="{658C7AA0-DAC6-446E-8EB1-E4C8F794147C}" type="pres">
      <dgm:prSet presAssocID="{4FF17A29-B40C-4366-824C-C4194F8AE7F4}" presName="iconBgRect" presStyleLbl="bgShp" presStyleIdx="2" presStyleCnt="5"/>
      <dgm:spPr>
        <a:prstGeom prst="round2DiagRect">
          <a:avLst>
            <a:gd name="adj1" fmla="val 29727"/>
            <a:gd name="adj2" fmla="val 0"/>
          </a:avLst>
        </a:prstGeom>
      </dgm:spPr>
    </dgm:pt>
    <dgm:pt modelId="{AE5C485C-8F81-4002-B025-21789D47524B}" type="pres">
      <dgm:prSet presAssocID="{4FF17A29-B40C-4366-824C-C4194F8AE7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mach"/>
        </a:ext>
      </dgm:extLst>
    </dgm:pt>
    <dgm:pt modelId="{FEBA7CF5-136C-44FB-878C-58F4F17F0674}" type="pres">
      <dgm:prSet presAssocID="{4FF17A29-B40C-4366-824C-C4194F8AE7F4}" presName="spaceRect" presStyleCnt="0"/>
      <dgm:spPr/>
    </dgm:pt>
    <dgm:pt modelId="{BE404CAA-958B-4396-BD06-94FB2EBA65A2}" type="pres">
      <dgm:prSet presAssocID="{4FF17A29-B40C-4366-824C-C4194F8AE7F4}" presName="textRect" presStyleLbl="revTx" presStyleIdx="2" presStyleCnt="5">
        <dgm:presLayoutVars>
          <dgm:chMax val="1"/>
          <dgm:chPref val="1"/>
        </dgm:presLayoutVars>
      </dgm:prSet>
      <dgm:spPr/>
    </dgm:pt>
    <dgm:pt modelId="{D137D742-A7B3-4427-9EC7-C933A7865131}" type="pres">
      <dgm:prSet presAssocID="{D2FC84FB-37D5-4E6B-B497-D19E9E409C4D}" presName="sibTrans" presStyleCnt="0"/>
      <dgm:spPr/>
    </dgm:pt>
    <dgm:pt modelId="{AE6FA61D-9302-4A5F-A90E-4EAFB3F83384}" type="pres">
      <dgm:prSet presAssocID="{2A4EF65C-A232-442A-A999-00A4DF2291E9}" presName="compNode" presStyleCnt="0"/>
      <dgm:spPr/>
    </dgm:pt>
    <dgm:pt modelId="{26F331E5-359A-4FAC-A5C9-48147B7816D3}" type="pres">
      <dgm:prSet presAssocID="{2A4EF65C-A232-442A-A999-00A4DF2291E9}" presName="iconBgRect" presStyleLbl="bgShp" presStyleIdx="3" presStyleCnt="5"/>
      <dgm:spPr>
        <a:prstGeom prst="round2DiagRect">
          <a:avLst>
            <a:gd name="adj1" fmla="val 29727"/>
            <a:gd name="adj2" fmla="val 0"/>
          </a:avLst>
        </a:prstGeom>
      </dgm:spPr>
    </dgm:pt>
    <dgm:pt modelId="{F21EDB88-6D01-48BF-B3C8-ADFC5913EB8F}" type="pres">
      <dgm:prSet presAssocID="{2A4EF65C-A232-442A-A999-00A4DF2291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ermometer"/>
        </a:ext>
      </dgm:extLst>
    </dgm:pt>
    <dgm:pt modelId="{F407BA2A-DF98-4392-ADB8-4F6E1272B140}" type="pres">
      <dgm:prSet presAssocID="{2A4EF65C-A232-442A-A999-00A4DF2291E9}" presName="spaceRect" presStyleCnt="0"/>
      <dgm:spPr/>
    </dgm:pt>
    <dgm:pt modelId="{A9CE906F-3E66-4F18-AD2E-88629E5F633E}" type="pres">
      <dgm:prSet presAssocID="{2A4EF65C-A232-442A-A999-00A4DF2291E9}" presName="textRect" presStyleLbl="revTx" presStyleIdx="3" presStyleCnt="5">
        <dgm:presLayoutVars>
          <dgm:chMax val="1"/>
          <dgm:chPref val="1"/>
        </dgm:presLayoutVars>
      </dgm:prSet>
      <dgm:spPr/>
    </dgm:pt>
    <dgm:pt modelId="{2B5DC729-AB8F-435A-99B2-E4CB76EE36BA}" type="pres">
      <dgm:prSet presAssocID="{E408A725-C578-4C3E-86CC-4AAE73FA62A9}" presName="sibTrans" presStyleCnt="0"/>
      <dgm:spPr/>
    </dgm:pt>
    <dgm:pt modelId="{39916239-DC48-4F36-9DAC-CD37D45BBC49}" type="pres">
      <dgm:prSet presAssocID="{375CF493-8048-4432-BBD3-BB33552861CA}" presName="compNode" presStyleCnt="0"/>
      <dgm:spPr/>
    </dgm:pt>
    <dgm:pt modelId="{CF8660C4-26E7-4CAF-85FB-0FD9EB3A4D4A}" type="pres">
      <dgm:prSet presAssocID="{375CF493-8048-4432-BBD3-BB33552861CA}" presName="iconBgRect" presStyleLbl="bgShp" presStyleIdx="4" presStyleCnt="5"/>
      <dgm:spPr>
        <a:prstGeom prst="round2DiagRect">
          <a:avLst>
            <a:gd name="adj1" fmla="val 29727"/>
            <a:gd name="adj2" fmla="val 0"/>
          </a:avLst>
        </a:prstGeom>
      </dgm:spPr>
    </dgm:pt>
    <dgm:pt modelId="{9B9B0491-AAD9-4D7B-8260-FD3B1598C617}" type="pres">
      <dgm:prSet presAssocID="{375CF493-8048-4432-BBD3-BB33552861C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t"/>
        </a:ext>
      </dgm:extLst>
    </dgm:pt>
    <dgm:pt modelId="{19E8708E-7AB6-429A-9029-82E544386625}" type="pres">
      <dgm:prSet presAssocID="{375CF493-8048-4432-BBD3-BB33552861CA}" presName="spaceRect" presStyleCnt="0"/>
      <dgm:spPr/>
    </dgm:pt>
    <dgm:pt modelId="{7FC332EE-5D8D-4C8B-8C99-6C6378D7FA41}" type="pres">
      <dgm:prSet presAssocID="{375CF493-8048-4432-BBD3-BB33552861CA}" presName="textRect" presStyleLbl="revTx" presStyleIdx="4" presStyleCnt="5">
        <dgm:presLayoutVars>
          <dgm:chMax val="1"/>
          <dgm:chPref val="1"/>
        </dgm:presLayoutVars>
      </dgm:prSet>
      <dgm:spPr/>
    </dgm:pt>
  </dgm:ptLst>
  <dgm:cxnLst>
    <dgm:cxn modelId="{EFF1C516-396B-4276-9585-F6E0AE1CF751}" type="presOf" srcId="{65563454-8E87-4FBB-8058-FE7DCBC372A5}" destId="{7EBF6D22-F370-4368-BE6C-9484D9127FCC}" srcOrd="0" destOrd="0" presId="urn:microsoft.com/office/officeart/2018/5/layout/IconLeafLabelList"/>
    <dgm:cxn modelId="{F0E2201D-3D5D-460B-8393-9416CCF59CB0}" type="presOf" srcId="{4FF17A29-B40C-4366-824C-C4194F8AE7F4}" destId="{BE404CAA-958B-4396-BD06-94FB2EBA65A2}" srcOrd="0" destOrd="0" presId="urn:microsoft.com/office/officeart/2018/5/layout/IconLeafLabelList"/>
    <dgm:cxn modelId="{3964B424-7F09-4B84-8733-1B6982CB2494}" srcId="{7E97E5E3-A4D7-4E23-BED0-55860CDCFBF0}" destId="{75DEB98D-FF99-4DC6-83FD-49AC5A615055}" srcOrd="1" destOrd="0" parTransId="{EB59682B-7BE2-4406-A922-9CF1EFAE3D9E}" sibTransId="{F1F8DA0E-33E2-4D11-B254-B6314C7784AC}"/>
    <dgm:cxn modelId="{4652ED2B-385B-4FA7-B4E0-E6D9DA149E52}" srcId="{7E97E5E3-A4D7-4E23-BED0-55860CDCFBF0}" destId="{2A4EF65C-A232-442A-A999-00A4DF2291E9}" srcOrd="3" destOrd="0" parTransId="{0970826A-B17F-42E5-B36E-209995B3A81F}" sibTransId="{E408A725-C578-4C3E-86CC-4AAE73FA62A9}"/>
    <dgm:cxn modelId="{5C8A4E49-8718-4A77-89F6-935991691422}" srcId="{7E97E5E3-A4D7-4E23-BED0-55860CDCFBF0}" destId="{375CF493-8048-4432-BBD3-BB33552861CA}" srcOrd="4" destOrd="0" parTransId="{80311040-7CBB-402C-B92B-FC446F55410D}" sibTransId="{EB7EA788-5FF7-44B5-81A0-67C20D9F81F5}"/>
    <dgm:cxn modelId="{AD44FC6A-8EE5-4A41-87A8-43AE920B91C9}" srcId="{7E97E5E3-A4D7-4E23-BED0-55860CDCFBF0}" destId="{4FF17A29-B40C-4366-824C-C4194F8AE7F4}" srcOrd="2" destOrd="0" parTransId="{A7636048-8AED-4DD1-A5E4-0E48C33721D3}" sibTransId="{D2FC84FB-37D5-4E6B-B497-D19E9E409C4D}"/>
    <dgm:cxn modelId="{360F4180-A7FC-43D3-AB68-9D4A85862807}" type="presOf" srcId="{2A4EF65C-A232-442A-A999-00A4DF2291E9}" destId="{A9CE906F-3E66-4F18-AD2E-88629E5F633E}" srcOrd="0" destOrd="0" presId="urn:microsoft.com/office/officeart/2018/5/layout/IconLeafLabelList"/>
    <dgm:cxn modelId="{352CDC8B-1084-43D0-8BBA-B797575299E8}" srcId="{7E97E5E3-A4D7-4E23-BED0-55860CDCFBF0}" destId="{65563454-8E87-4FBB-8058-FE7DCBC372A5}" srcOrd="0" destOrd="0" parTransId="{8C984529-7CCC-427D-8F7F-5B3FF3C03A16}" sibTransId="{BD649E47-19CD-4995-AE49-A1BABF3C1F5C}"/>
    <dgm:cxn modelId="{FB85E1C0-FDF7-442B-A41A-A2D627F853F1}" type="presOf" srcId="{75DEB98D-FF99-4DC6-83FD-49AC5A615055}" destId="{45FD359F-1998-4906-B634-49CAA8B95922}" srcOrd="0" destOrd="0" presId="urn:microsoft.com/office/officeart/2018/5/layout/IconLeafLabelList"/>
    <dgm:cxn modelId="{385C54E8-01EF-40F4-B0FC-7A9D8EC03387}" type="presOf" srcId="{375CF493-8048-4432-BBD3-BB33552861CA}" destId="{7FC332EE-5D8D-4C8B-8C99-6C6378D7FA41}" srcOrd="0" destOrd="0" presId="urn:microsoft.com/office/officeart/2018/5/layout/IconLeafLabelList"/>
    <dgm:cxn modelId="{6D781CF2-CD95-4CA2-B712-87E68E42882D}" type="presOf" srcId="{7E97E5E3-A4D7-4E23-BED0-55860CDCFBF0}" destId="{0CA978EA-0CD2-450D-9027-17B397A19CC5}" srcOrd="0" destOrd="0" presId="urn:microsoft.com/office/officeart/2018/5/layout/IconLeafLabelList"/>
    <dgm:cxn modelId="{68181DC7-D946-403F-8F44-358D6FF938A7}" type="presParOf" srcId="{0CA978EA-0CD2-450D-9027-17B397A19CC5}" destId="{F166AE48-3807-4D42-A4AA-E54F2764276F}" srcOrd="0" destOrd="0" presId="urn:microsoft.com/office/officeart/2018/5/layout/IconLeafLabelList"/>
    <dgm:cxn modelId="{1A950ABD-3E01-4AF9-BE27-736CAD5FFF74}" type="presParOf" srcId="{F166AE48-3807-4D42-A4AA-E54F2764276F}" destId="{998CEBF3-A1E2-405A-B3E1-861AE374EC09}" srcOrd="0" destOrd="0" presId="urn:microsoft.com/office/officeart/2018/5/layout/IconLeafLabelList"/>
    <dgm:cxn modelId="{2559EFDB-DFEE-418C-9A75-03A5B1CD65A1}" type="presParOf" srcId="{F166AE48-3807-4D42-A4AA-E54F2764276F}" destId="{468D125E-83A8-4CAA-8596-81173FF35317}" srcOrd="1" destOrd="0" presId="urn:microsoft.com/office/officeart/2018/5/layout/IconLeafLabelList"/>
    <dgm:cxn modelId="{BD4B190D-54B5-4420-BF8C-BF8A2192CAF0}" type="presParOf" srcId="{F166AE48-3807-4D42-A4AA-E54F2764276F}" destId="{2D4E2239-0736-4C86-9CEF-142B32918156}" srcOrd="2" destOrd="0" presId="urn:microsoft.com/office/officeart/2018/5/layout/IconLeafLabelList"/>
    <dgm:cxn modelId="{B379FF15-C2A9-47F8-ABC7-E0F389CE6693}" type="presParOf" srcId="{F166AE48-3807-4D42-A4AA-E54F2764276F}" destId="{7EBF6D22-F370-4368-BE6C-9484D9127FCC}" srcOrd="3" destOrd="0" presId="urn:microsoft.com/office/officeart/2018/5/layout/IconLeafLabelList"/>
    <dgm:cxn modelId="{30702954-2AAF-46BE-991A-7C170E4B2B0A}" type="presParOf" srcId="{0CA978EA-0CD2-450D-9027-17B397A19CC5}" destId="{2D6DB461-55D8-494D-A8E4-A81640259012}" srcOrd="1" destOrd="0" presId="urn:microsoft.com/office/officeart/2018/5/layout/IconLeafLabelList"/>
    <dgm:cxn modelId="{3A26F067-0833-4CFC-8A23-419000AC88A8}" type="presParOf" srcId="{0CA978EA-0CD2-450D-9027-17B397A19CC5}" destId="{3A311E4C-13AB-41A4-A017-E54FF3831D65}" srcOrd="2" destOrd="0" presId="urn:microsoft.com/office/officeart/2018/5/layout/IconLeafLabelList"/>
    <dgm:cxn modelId="{9308E399-4B43-4AD5-8F79-7C6C6E9CA4E4}" type="presParOf" srcId="{3A311E4C-13AB-41A4-A017-E54FF3831D65}" destId="{CD27FCB2-A937-4CF9-AF01-70B7E112096B}" srcOrd="0" destOrd="0" presId="urn:microsoft.com/office/officeart/2018/5/layout/IconLeafLabelList"/>
    <dgm:cxn modelId="{454AEBC6-2041-41FF-A2BA-2DD0C8C47608}" type="presParOf" srcId="{3A311E4C-13AB-41A4-A017-E54FF3831D65}" destId="{0026D2D7-C164-47D5-9E87-3D741E9229B4}" srcOrd="1" destOrd="0" presId="urn:microsoft.com/office/officeart/2018/5/layout/IconLeafLabelList"/>
    <dgm:cxn modelId="{A87E455A-9FEF-4D13-AD7F-7E90E32EFA96}" type="presParOf" srcId="{3A311E4C-13AB-41A4-A017-E54FF3831D65}" destId="{E1871FDA-564D-41C6-9BA9-C5B2975AAAC1}" srcOrd="2" destOrd="0" presId="urn:microsoft.com/office/officeart/2018/5/layout/IconLeafLabelList"/>
    <dgm:cxn modelId="{66C3EF5E-3FDC-4E03-B2CA-57471273B216}" type="presParOf" srcId="{3A311E4C-13AB-41A4-A017-E54FF3831D65}" destId="{45FD359F-1998-4906-B634-49CAA8B95922}" srcOrd="3" destOrd="0" presId="urn:microsoft.com/office/officeart/2018/5/layout/IconLeafLabelList"/>
    <dgm:cxn modelId="{D76379FB-C2E2-4334-8F42-E4D98A49AE99}" type="presParOf" srcId="{0CA978EA-0CD2-450D-9027-17B397A19CC5}" destId="{36A7F9F7-8DE5-4E4C-8B51-B4451DE530AE}" srcOrd="3" destOrd="0" presId="urn:microsoft.com/office/officeart/2018/5/layout/IconLeafLabelList"/>
    <dgm:cxn modelId="{CB431F4F-ED37-42F3-B0CD-4B7496931041}" type="presParOf" srcId="{0CA978EA-0CD2-450D-9027-17B397A19CC5}" destId="{91C3A269-E303-44E6-9FD2-4A19700BFF5E}" srcOrd="4" destOrd="0" presId="urn:microsoft.com/office/officeart/2018/5/layout/IconLeafLabelList"/>
    <dgm:cxn modelId="{2DBC5F56-CD96-446F-97D6-38E299E1A233}" type="presParOf" srcId="{91C3A269-E303-44E6-9FD2-4A19700BFF5E}" destId="{658C7AA0-DAC6-446E-8EB1-E4C8F794147C}" srcOrd="0" destOrd="0" presId="urn:microsoft.com/office/officeart/2018/5/layout/IconLeafLabelList"/>
    <dgm:cxn modelId="{E30B9E60-4213-4074-8888-A5F2A2B8126F}" type="presParOf" srcId="{91C3A269-E303-44E6-9FD2-4A19700BFF5E}" destId="{AE5C485C-8F81-4002-B025-21789D47524B}" srcOrd="1" destOrd="0" presId="urn:microsoft.com/office/officeart/2018/5/layout/IconLeafLabelList"/>
    <dgm:cxn modelId="{03B235A5-882D-4BDB-9F72-5EE01F5E9936}" type="presParOf" srcId="{91C3A269-E303-44E6-9FD2-4A19700BFF5E}" destId="{FEBA7CF5-136C-44FB-878C-58F4F17F0674}" srcOrd="2" destOrd="0" presId="urn:microsoft.com/office/officeart/2018/5/layout/IconLeafLabelList"/>
    <dgm:cxn modelId="{C835B050-71D7-4F06-9365-6434A3E4D0E4}" type="presParOf" srcId="{91C3A269-E303-44E6-9FD2-4A19700BFF5E}" destId="{BE404CAA-958B-4396-BD06-94FB2EBA65A2}" srcOrd="3" destOrd="0" presId="urn:microsoft.com/office/officeart/2018/5/layout/IconLeafLabelList"/>
    <dgm:cxn modelId="{1493E624-BC4E-4AB1-92AA-6956DFF5B06B}" type="presParOf" srcId="{0CA978EA-0CD2-450D-9027-17B397A19CC5}" destId="{D137D742-A7B3-4427-9EC7-C933A7865131}" srcOrd="5" destOrd="0" presId="urn:microsoft.com/office/officeart/2018/5/layout/IconLeafLabelList"/>
    <dgm:cxn modelId="{855E2639-340B-41E6-9D60-F78FB137B83C}" type="presParOf" srcId="{0CA978EA-0CD2-450D-9027-17B397A19CC5}" destId="{AE6FA61D-9302-4A5F-A90E-4EAFB3F83384}" srcOrd="6" destOrd="0" presId="urn:microsoft.com/office/officeart/2018/5/layout/IconLeafLabelList"/>
    <dgm:cxn modelId="{3BBF7580-FA14-4D27-AD37-FEFBE5E99E3D}" type="presParOf" srcId="{AE6FA61D-9302-4A5F-A90E-4EAFB3F83384}" destId="{26F331E5-359A-4FAC-A5C9-48147B7816D3}" srcOrd="0" destOrd="0" presId="urn:microsoft.com/office/officeart/2018/5/layout/IconLeafLabelList"/>
    <dgm:cxn modelId="{C57638E0-052B-44F3-A687-02D7987805B9}" type="presParOf" srcId="{AE6FA61D-9302-4A5F-A90E-4EAFB3F83384}" destId="{F21EDB88-6D01-48BF-B3C8-ADFC5913EB8F}" srcOrd="1" destOrd="0" presId="urn:microsoft.com/office/officeart/2018/5/layout/IconLeafLabelList"/>
    <dgm:cxn modelId="{D040016C-FB92-4F87-99ED-368E5826AAD9}" type="presParOf" srcId="{AE6FA61D-9302-4A5F-A90E-4EAFB3F83384}" destId="{F407BA2A-DF98-4392-ADB8-4F6E1272B140}" srcOrd="2" destOrd="0" presId="urn:microsoft.com/office/officeart/2018/5/layout/IconLeafLabelList"/>
    <dgm:cxn modelId="{C802778D-A16A-4A41-BB9E-ABD230B55FDF}" type="presParOf" srcId="{AE6FA61D-9302-4A5F-A90E-4EAFB3F83384}" destId="{A9CE906F-3E66-4F18-AD2E-88629E5F633E}" srcOrd="3" destOrd="0" presId="urn:microsoft.com/office/officeart/2018/5/layout/IconLeafLabelList"/>
    <dgm:cxn modelId="{40121C8D-8AD1-4451-BA31-ED196460BE27}" type="presParOf" srcId="{0CA978EA-0CD2-450D-9027-17B397A19CC5}" destId="{2B5DC729-AB8F-435A-99B2-E4CB76EE36BA}" srcOrd="7" destOrd="0" presId="urn:microsoft.com/office/officeart/2018/5/layout/IconLeafLabelList"/>
    <dgm:cxn modelId="{DF005504-DA49-4D89-8BF1-87DFA98FED47}" type="presParOf" srcId="{0CA978EA-0CD2-450D-9027-17B397A19CC5}" destId="{39916239-DC48-4F36-9DAC-CD37D45BBC49}" srcOrd="8" destOrd="0" presId="urn:microsoft.com/office/officeart/2018/5/layout/IconLeafLabelList"/>
    <dgm:cxn modelId="{5FC7D6D6-3CCB-47BB-B52C-8A4E957A10AC}" type="presParOf" srcId="{39916239-DC48-4F36-9DAC-CD37D45BBC49}" destId="{CF8660C4-26E7-4CAF-85FB-0FD9EB3A4D4A}" srcOrd="0" destOrd="0" presId="urn:microsoft.com/office/officeart/2018/5/layout/IconLeafLabelList"/>
    <dgm:cxn modelId="{DC0CF464-070C-4C9D-B72E-8280895D453C}" type="presParOf" srcId="{39916239-DC48-4F36-9DAC-CD37D45BBC49}" destId="{9B9B0491-AAD9-4D7B-8260-FD3B1598C617}" srcOrd="1" destOrd="0" presId="urn:microsoft.com/office/officeart/2018/5/layout/IconLeafLabelList"/>
    <dgm:cxn modelId="{9784ABB5-3BDB-470F-BA6B-EAE6DFB9F2FB}" type="presParOf" srcId="{39916239-DC48-4F36-9DAC-CD37D45BBC49}" destId="{19E8708E-7AB6-429A-9029-82E544386625}" srcOrd="2" destOrd="0" presId="urn:microsoft.com/office/officeart/2018/5/layout/IconLeafLabelList"/>
    <dgm:cxn modelId="{0BC6C642-6787-4041-8986-B464898C0D8D}" type="presParOf" srcId="{39916239-DC48-4F36-9DAC-CD37D45BBC49}" destId="{7FC332EE-5D8D-4C8B-8C99-6C6378D7FA4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0C698-5E29-4606-AE61-81737F71F6B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F47137C8-79C3-449B-8FE6-4FB343DA4B05}">
      <dgm:prSet custT="1"/>
      <dgm:spPr/>
      <dgm:t>
        <a:bodyPr/>
        <a:lstStyle/>
        <a:p>
          <a:pPr>
            <a:spcBef>
              <a:spcPts val="600"/>
            </a:spcBef>
            <a:spcAft>
              <a:spcPts val="1800"/>
            </a:spcAft>
          </a:pPr>
          <a:r>
            <a:rPr lang="en-US" sz="2800" dirty="0"/>
            <a:t>Unsafe food is usually the result of contamination or hazards, which is the presence of harmful substances in food. </a:t>
          </a:r>
        </a:p>
      </dgm:t>
    </dgm:pt>
    <dgm:pt modelId="{43BE6654-9829-47AE-A677-02C08A94C868}" type="parTrans" cxnId="{26BE6D8B-A7FD-4434-BF06-A8E0E1F99427}">
      <dgm:prSet/>
      <dgm:spPr/>
      <dgm:t>
        <a:bodyPr/>
        <a:lstStyle/>
        <a:p>
          <a:endParaRPr lang="en-US"/>
        </a:p>
      </dgm:t>
    </dgm:pt>
    <dgm:pt modelId="{B2E3EBD7-21E3-4B62-980E-4C317AF4F0F6}" type="sibTrans" cxnId="{26BE6D8B-A7FD-4434-BF06-A8E0E1F99427}">
      <dgm:prSet/>
      <dgm:spPr/>
      <dgm:t>
        <a:bodyPr/>
        <a:lstStyle/>
        <a:p>
          <a:endParaRPr lang="en-US"/>
        </a:p>
      </dgm:t>
    </dgm:pt>
    <dgm:pt modelId="{BDB26D77-5CCC-483D-AE7F-D4AB3E97F6DF}">
      <dgm:prSet custT="1"/>
      <dgm:spPr/>
      <dgm:t>
        <a:bodyPr/>
        <a:lstStyle/>
        <a:p>
          <a:pPr>
            <a:spcAft>
              <a:spcPts val="600"/>
            </a:spcAft>
          </a:pPr>
          <a:endParaRPr lang="en-US" sz="2000" dirty="0"/>
        </a:p>
        <a:p>
          <a:pPr>
            <a:spcAft>
              <a:spcPts val="600"/>
            </a:spcAft>
          </a:pPr>
          <a:r>
            <a:rPr lang="en-US" sz="2400" dirty="0"/>
            <a:t>These main </a:t>
          </a:r>
          <a:r>
            <a:rPr lang="en-US" sz="2400" b="1" u="sng" dirty="0"/>
            <a:t>3</a:t>
          </a:r>
          <a:r>
            <a:rPr lang="en-US" sz="2400" dirty="0"/>
            <a:t> include: </a:t>
          </a:r>
        </a:p>
      </dgm:t>
    </dgm:pt>
    <dgm:pt modelId="{7D8CB0F3-DF0C-4496-97C9-FC377B9CFDC2}" type="parTrans" cxnId="{A22C5303-B0D8-4E3E-837D-B6A4B0B5B54D}">
      <dgm:prSet/>
      <dgm:spPr/>
      <dgm:t>
        <a:bodyPr/>
        <a:lstStyle/>
        <a:p>
          <a:endParaRPr lang="en-US"/>
        </a:p>
      </dgm:t>
    </dgm:pt>
    <dgm:pt modelId="{527FF562-C84D-49E4-866B-8E9E4D298DAF}" type="sibTrans" cxnId="{A22C5303-B0D8-4E3E-837D-B6A4B0B5B54D}">
      <dgm:prSet/>
      <dgm:spPr/>
      <dgm:t>
        <a:bodyPr/>
        <a:lstStyle/>
        <a:p>
          <a:endParaRPr lang="en-US"/>
        </a:p>
      </dgm:t>
    </dgm:pt>
    <dgm:pt modelId="{850549BD-252A-4FA5-9FCC-0B1788F7B361}">
      <dgm:prSet custT="1"/>
      <dgm:spPr/>
      <dgm:t>
        <a:bodyPr/>
        <a:lstStyle/>
        <a:p>
          <a:pPr>
            <a:spcAft>
              <a:spcPts val="600"/>
            </a:spcAft>
          </a:pPr>
          <a:r>
            <a:rPr lang="en-US" sz="2400" b="1" u="sng" dirty="0"/>
            <a:t>Biological</a:t>
          </a:r>
          <a:r>
            <a:rPr lang="en-US" sz="2400" u="sng" dirty="0"/>
            <a:t> </a:t>
          </a:r>
          <a:r>
            <a:rPr lang="en-US" sz="2400" dirty="0"/>
            <a:t>– viruses, bacteria, fungi, and parasites.</a:t>
          </a:r>
        </a:p>
      </dgm:t>
    </dgm:pt>
    <dgm:pt modelId="{D822BEEF-47AA-43BE-B193-EBB5D3E59E60}" type="parTrans" cxnId="{2C0005E1-E291-474B-99E4-B9105B35BA00}">
      <dgm:prSet/>
      <dgm:spPr/>
      <dgm:t>
        <a:bodyPr/>
        <a:lstStyle/>
        <a:p>
          <a:endParaRPr lang="en-US"/>
        </a:p>
      </dgm:t>
    </dgm:pt>
    <dgm:pt modelId="{1A4B72C2-8CAD-4DC0-859E-011145F17A3F}" type="sibTrans" cxnId="{2C0005E1-E291-474B-99E4-B9105B35BA00}">
      <dgm:prSet/>
      <dgm:spPr/>
      <dgm:t>
        <a:bodyPr/>
        <a:lstStyle/>
        <a:p>
          <a:endParaRPr lang="en-US"/>
        </a:p>
      </dgm:t>
    </dgm:pt>
    <dgm:pt modelId="{B72DF432-FE5C-4F2F-A028-714D4ED83C12}">
      <dgm:prSet custT="1"/>
      <dgm:spPr/>
      <dgm:t>
        <a:bodyPr/>
        <a:lstStyle/>
        <a:p>
          <a:pPr>
            <a:spcAft>
              <a:spcPts val="600"/>
            </a:spcAft>
          </a:pPr>
          <a:r>
            <a:rPr lang="en-US" sz="2400" b="1" u="sng" dirty="0"/>
            <a:t>Chemical</a:t>
          </a:r>
          <a:r>
            <a:rPr lang="en-US" sz="2400" dirty="0"/>
            <a:t> – food service chemicals that are used incorrectly. </a:t>
          </a:r>
        </a:p>
      </dgm:t>
    </dgm:pt>
    <dgm:pt modelId="{92043A37-38E2-4D99-A3F8-6C2AAF15E796}" type="parTrans" cxnId="{E335EAD9-105C-409E-B85F-8C312F8D3DBD}">
      <dgm:prSet/>
      <dgm:spPr/>
      <dgm:t>
        <a:bodyPr/>
        <a:lstStyle/>
        <a:p>
          <a:endParaRPr lang="en-US"/>
        </a:p>
      </dgm:t>
    </dgm:pt>
    <dgm:pt modelId="{7074C5E4-C943-4BFF-8FB3-9538C24D1AB4}" type="sibTrans" cxnId="{E335EAD9-105C-409E-B85F-8C312F8D3DBD}">
      <dgm:prSet/>
      <dgm:spPr/>
      <dgm:t>
        <a:bodyPr/>
        <a:lstStyle/>
        <a:p>
          <a:endParaRPr lang="en-US"/>
        </a:p>
      </dgm:t>
    </dgm:pt>
    <dgm:pt modelId="{65C6865A-5ADB-4F7B-A2F4-E8475DF01432}">
      <dgm:prSet custT="1"/>
      <dgm:spPr/>
      <dgm:t>
        <a:bodyPr/>
        <a:lstStyle/>
        <a:p>
          <a:pPr>
            <a:spcAft>
              <a:spcPts val="600"/>
            </a:spcAft>
          </a:pPr>
          <a:r>
            <a:rPr lang="en-US" sz="2400" b="1" u="sng" dirty="0"/>
            <a:t>Physical</a:t>
          </a:r>
          <a:r>
            <a:rPr lang="en-US" sz="2400" b="1" dirty="0"/>
            <a:t> </a:t>
          </a:r>
          <a:r>
            <a:rPr lang="en-US" sz="2400" dirty="0"/>
            <a:t>– band aids, glass, dirt, fish bones. </a:t>
          </a:r>
        </a:p>
      </dgm:t>
    </dgm:pt>
    <dgm:pt modelId="{BB82E37B-416B-4402-86F2-FC0B79A1789E}" type="parTrans" cxnId="{4D6C1EEE-60BD-42B1-AE21-488261E8AF3C}">
      <dgm:prSet/>
      <dgm:spPr/>
      <dgm:t>
        <a:bodyPr/>
        <a:lstStyle/>
        <a:p>
          <a:endParaRPr lang="en-US"/>
        </a:p>
      </dgm:t>
    </dgm:pt>
    <dgm:pt modelId="{D42617BD-656B-4478-A045-86D3336693FF}" type="sibTrans" cxnId="{4D6C1EEE-60BD-42B1-AE21-488261E8AF3C}">
      <dgm:prSet/>
      <dgm:spPr/>
      <dgm:t>
        <a:bodyPr/>
        <a:lstStyle/>
        <a:p>
          <a:endParaRPr lang="en-US"/>
        </a:p>
      </dgm:t>
    </dgm:pt>
    <dgm:pt modelId="{126ABF30-87E1-44D4-A98F-9C41951BFBA2}" type="pres">
      <dgm:prSet presAssocID="{5C70C698-5E29-4606-AE61-81737F71F6B1}" presName="Name0" presStyleCnt="0">
        <dgm:presLayoutVars>
          <dgm:dir/>
          <dgm:resizeHandles val="exact"/>
        </dgm:presLayoutVars>
      </dgm:prSet>
      <dgm:spPr/>
    </dgm:pt>
    <dgm:pt modelId="{224C73AC-5EB5-4488-BC4E-9A3A02CB7942}" type="pres">
      <dgm:prSet presAssocID="{F47137C8-79C3-449B-8FE6-4FB343DA4B05}" presName="parAndChTx" presStyleLbl="node1" presStyleIdx="0" presStyleCnt="2">
        <dgm:presLayoutVars>
          <dgm:bulletEnabled val="1"/>
        </dgm:presLayoutVars>
      </dgm:prSet>
      <dgm:spPr/>
    </dgm:pt>
    <dgm:pt modelId="{CEB4E651-3609-4C9C-97F4-F1896AB88BAD}" type="pres">
      <dgm:prSet presAssocID="{B2E3EBD7-21E3-4B62-980E-4C317AF4F0F6}" presName="parAndChSpace" presStyleCnt="0"/>
      <dgm:spPr/>
    </dgm:pt>
    <dgm:pt modelId="{2ACC9061-D27B-4E4A-A5AE-13FFFA41B25F}" type="pres">
      <dgm:prSet presAssocID="{BDB26D77-5CCC-483D-AE7F-D4AB3E97F6DF}" presName="parAndChTx" presStyleLbl="node1" presStyleIdx="1" presStyleCnt="2">
        <dgm:presLayoutVars>
          <dgm:bulletEnabled val="1"/>
        </dgm:presLayoutVars>
      </dgm:prSet>
      <dgm:spPr/>
    </dgm:pt>
  </dgm:ptLst>
  <dgm:cxnLst>
    <dgm:cxn modelId="{A22C5303-B0D8-4E3E-837D-B6A4B0B5B54D}" srcId="{5C70C698-5E29-4606-AE61-81737F71F6B1}" destId="{BDB26D77-5CCC-483D-AE7F-D4AB3E97F6DF}" srcOrd="1" destOrd="0" parTransId="{7D8CB0F3-DF0C-4496-97C9-FC377B9CFDC2}" sibTransId="{527FF562-C84D-49E4-866B-8E9E4D298DAF}"/>
    <dgm:cxn modelId="{A1DF080C-A773-425B-8C84-DC159B691677}" type="presOf" srcId="{65C6865A-5ADB-4F7B-A2F4-E8475DF01432}" destId="{2ACC9061-D27B-4E4A-A5AE-13FFFA41B25F}" srcOrd="0" destOrd="3" presId="urn:microsoft.com/office/officeart/2005/8/layout/hChevron3"/>
    <dgm:cxn modelId="{A8C17450-52C2-471B-91FF-11F347B89C1F}" type="presOf" srcId="{B72DF432-FE5C-4F2F-A028-714D4ED83C12}" destId="{2ACC9061-D27B-4E4A-A5AE-13FFFA41B25F}" srcOrd="0" destOrd="2" presId="urn:microsoft.com/office/officeart/2005/8/layout/hChevron3"/>
    <dgm:cxn modelId="{1B564C71-8DB9-48C0-8A7F-298BBC73C6A8}" type="presOf" srcId="{850549BD-252A-4FA5-9FCC-0B1788F7B361}" destId="{2ACC9061-D27B-4E4A-A5AE-13FFFA41B25F}" srcOrd="0" destOrd="1" presId="urn:microsoft.com/office/officeart/2005/8/layout/hChevron3"/>
    <dgm:cxn modelId="{26BE6D8B-A7FD-4434-BF06-A8E0E1F99427}" srcId="{5C70C698-5E29-4606-AE61-81737F71F6B1}" destId="{F47137C8-79C3-449B-8FE6-4FB343DA4B05}" srcOrd="0" destOrd="0" parTransId="{43BE6654-9829-47AE-A677-02C08A94C868}" sibTransId="{B2E3EBD7-21E3-4B62-980E-4C317AF4F0F6}"/>
    <dgm:cxn modelId="{BA3C789D-868E-48BC-9042-4EE3B87ECBF3}" type="presOf" srcId="{F47137C8-79C3-449B-8FE6-4FB343DA4B05}" destId="{224C73AC-5EB5-4488-BC4E-9A3A02CB7942}" srcOrd="0" destOrd="0" presId="urn:microsoft.com/office/officeart/2005/8/layout/hChevron3"/>
    <dgm:cxn modelId="{DF18A7C5-0DF0-45F2-AE41-26B5E66E6803}" type="presOf" srcId="{BDB26D77-5CCC-483D-AE7F-D4AB3E97F6DF}" destId="{2ACC9061-D27B-4E4A-A5AE-13FFFA41B25F}" srcOrd="0" destOrd="0" presId="urn:microsoft.com/office/officeart/2005/8/layout/hChevron3"/>
    <dgm:cxn modelId="{E335EAD9-105C-409E-B85F-8C312F8D3DBD}" srcId="{BDB26D77-5CCC-483D-AE7F-D4AB3E97F6DF}" destId="{B72DF432-FE5C-4F2F-A028-714D4ED83C12}" srcOrd="1" destOrd="0" parTransId="{92043A37-38E2-4D99-A3F8-6C2AAF15E796}" sibTransId="{7074C5E4-C943-4BFF-8FB3-9538C24D1AB4}"/>
    <dgm:cxn modelId="{2C0005E1-E291-474B-99E4-B9105B35BA00}" srcId="{BDB26D77-5CCC-483D-AE7F-D4AB3E97F6DF}" destId="{850549BD-252A-4FA5-9FCC-0B1788F7B361}" srcOrd="0" destOrd="0" parTransId="{D822BEEF-47AA-43BE-B193-EBB5D3E59E60}" sibTransId="{1A4B72C2-8CAD-4DC0-859E-011145F17A3F}"/>
    <dgm:cxn modelId="{D21771EA-F53D-4083-8C07-083E31070EF7}" type="presOf" srcId="{5C70C698-5E29-4606-AE61-81737F71F6B1}" destId="{126ABF30-87E1-44D4-A98F-9C41951BFBA2}" srcOrd="0" destOrd="0" presId="urn:microsoft.com/office/officeart/2005/8/layout/hChevron3"/>
    <dgm:cxn modelId="{4D6C1EEE-60BD-42B1-AE21-488261E8AF3C}" srcId="{BDB26D77-5CCC-483D-AE7F-D4AB3E97F6DF}" destId="{65C6865A-5ADB-4F7B-A2F4-E8475DF01432}" srcOrd="2" destOrd="0" parTransId="{BB82E37B-416B-4402-86F2-FC0B79A1789E}" sibTransId="{D42617BD-656B-4478-A045-86D3336693FF}"/>
    <dgm:cxn modelId="{49C9C7C3-E78F-4934-BBAD-BED01485211E}" type="presParOf" srcId="{126ABF30-87E1-44D4-A98F-9C41951BFBA2}" destId="{224C73AC-5EB5-4488-BC4E-9A3A02CB7942}" srcOrd="0" destOrd="0" presId="urn:microsoft.com/office/officeart/2005/8/layout/hChevron3"/>
    <dgm:cxn modelId="{ABC3CF6B-CA6B-41AB-8C92-F02C5B5C98E4}" type="presParOf" srcId="{126ABF30-87E1-44D4-A98F-9C41951BFBA2}" destId="{CEB4E651-3609-4C9C-97F4-F1896AB88BAD}" srcOrd="1" destOrd="0" presId="urn:microsoft.com/office/officeart/2005/8/layout/hChevron3"/>
    <dgm:cxn modelId="{0EBBC5DD-640B-4571-906C-C04DECF313FA}" type="presParOf" srcId="{126ABF30-87E1-44D4-A98F-9C41951BFBA2}" destId="{2ACC9061-D27B-4E4A-A5AE-13FFFA41B25F}"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DF100-32BC-4F5A-A3D1-1DD0355742F7}"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412489CD-6CC3-4950-BAC5-050905B36270}">
      <dgm:prSet custT="1"/>
      <dgm:spPr/>
      <dgm:t>
        <a:bodyPr/>
        <a:lstStyle/>
        <a:p>
          <a:r>
            <a:rPr lang="en-US" sz="1500" b="1" dirty="0"/>
            <a:t>Rodent droppings</a:t>
          </a:r>
          <a:endParaRPr lang="en-US" sz="1500" dirty="0"/>
        </a:p>
      </dgm:t>
    </dgm:pt>
    <dgm:pt modelId="{C27B8118-E438-445D-91A1-F7DFC3E5A0E9}" type="parTrans" cxnId="{32C3D46A-7710-4855-B082-64FFDD6B0EFD}">
      <dgm:prSet/>
      <dgm:spPr/>
      <dgm:t>
        <a:bodyPr/>
        <a:lstStyle/>
        <a:p>
          <a:endParaRPr lang="en-US"/>
        </a:p>
      </dgm:t>
    </dgm:pt>
    <dgm:pt modelId="{EA3257B1-77B1-470E-B443-C9541BA2FED5}" type="sibTrans" cxnId="{32C3D46A-7710-4855-B082-64FFDD6B0EFD}">
      <dgm:prSet/>
      <dgm:spPr/>
      <dgm:t>
        <a:bodyPr/>
        <a:lstStyle/>
        <a:p>
          <a:endParaRPr lang="en-US"/>
        </a:p>
      </dgm:t>
    </dgm:pt>
    <dgm:pt modelId="{AA858F84-3084-4FA6-9CA8-7A8052CC5146}">
      <dgm:prSet custT="1"/>
      <dgm:spPr/>
      <dgm:t>
        <a:bodyPr/>
        <a:lstStyle/>
        <a:p>
          <a:r>
            <a:rPr lang="en-US" sz="1400" dirty="0"/>
            <a:t>Most found in cabinets and drawers. Rodent droppings are pointed at one end and often contain hair. </a:t>
          </a:r>
        </a:p>
      </dgm:t>
    </dgm:pt>
    <dgm:pt modelId="{55A58C17-280C-4E92-B0E0-FD3DC37AAE50}" type="parTrans" cxnId="{BEED33E5-A2C1-41E1-88AD-CC5A8F112114}">
      <dgm:prSet/>
      <dgm:spPr/>
      <dgm:t>
        <a:bodyPr/>
        <a:lstStyle/>
        <a:p>
          <a:endParaRPr lang="en-US"/>
        </a:p>
      </dgm:t>
    </dgm:pt>
    <dgm:pt modelId="{E2079EF0-371E-435D-8432-DB207D1352D5}" type="sibTrans" cxnId="{BEED33E5-A2C1-41E1-88AD-CC5A8F112114}">
      <dgm:prSet/>
      <dgm:spPr/>
      <dgm:t>
        <a:bodyPr/>
        <a:lstStyle/>
        <a:p>
          <a:endParaRPr lang="en-US"/>
        </a:p>
      </dgm:t>
    </dgm:pt>
    <dgm:pt modelId="{246C1E27-2AAF-47CB-ABBF-5165DD78873A}">
      <dgm:prSet custT="1"/>
      <dgm:spPr/>
      <dgm:t>
        <a:bodyPr/>
        <a:lstStyle/>
        <a:p>
          <a:r>
            <a:rPr lang="en-US" sz="1400" dirty="0"/>
            <a:t>To know if there are active rodents in the area, safely clean the area. If droppings continue after cleaning, this indicates an active rodent presence. </a:t>
          </a:r>
        </a:p>
      </dgm:t>
    </dgm:pt>
    <dgm:pt modelId="{1749A8ED-95FF-45F6-B4E7-BA9F4224B6E3}" type="parTrans" cxnId="{48654002-1378-473A-8500-D40C783950A3}">
      <dgm:prSet/>
      <dgm:spPr/>
      <dgm:t>
        <a:bodyPr/>
        <a:lstStyle/>
        <a:p>
          <a:endParaRPr lang="en-US"/>
        </a:p>
      </dgm:t>
    </dgm:pt>
    <dgm:pt modelId="{C32FB788-51A0-43A0-9646-E1B36C76EA06}" type="sibTrans" cxnId="{48654002-1378-473A-8500-D40C783950A3}">
      <dgm:prSet/>
      <dgm:spPr/>
      <dgm:t>
        <a:bodyPr/>
        <a:lstStyle/>
        <a:p>
          <a:endParaRPr lang="en-US"/>
        </a:p>
      </dgm:t>
    </dgm:pt>
    <dgm:pt modelId="{B0551980-4FF6-47C0-ACC4-2E848205C7B0}">
      <dgm:prSet custT="1"/>
      <dgm:spPr/>
      <dgm:t>
        <a:bodyPr/>
        <a:lstStyle/>
        <a:p>
          <a:r>
            <a:rPr lang="en-US" sz="1500" b="1" dirty="0"/>
            <a:t>Gnaw marks </a:t>
          </a:r>
          <a:endParaRPr lang="en-US" sz="1500" dirty="0"/>
        </a:p>
      </dgm:t>
    </dgm:pt>
    <dgm:pt modelId="{5DDA63DA-80A4-4742-A3A7-6F405C8CE966}" type="parTrans" cxnId="{80C308D7-55C4-4936-BD0D-88BFBBD5CF44}">
      <dgm:prSet/>
      <dgm:spPr/>
      <dgm:t>
        <a:bodyPr/>
        <a:lstStyle/>
        <a:p>
          <a:endParaRPr lang="en-US"/>
        </a:p>
      </dgm:t>
    </dgm:pt>
    <dgm:pt modelId="{D394E02F-3314-4F32-83A8-63669840FB94}" type="sibTrans" cxnId="{80C308D7-55C4-4936-BD0D-88BFBBD5CF44}">
      <dgm:prSet/>
      <dgm:spPr/>
      <dgm:t>
        <a:bodyPr/>
        <a:lstStyle/>
        <a:p>
          <a:endParaRPr lang="en-US"/>
        </a:p>
      </dgm:t>
    </dgm:pt>
    <dgm:pt modelId="{39EA491C-4C3B-4B13-8DC8-F2303FDDD562}">
      <dgm:prSet custT="1"/>
      <dgm:spPr/>
      <dgm:t>
        <a:bodyPr/>
        <a:lstStyle/>
        <a:p>
          <a:pPr>
            <a:spcBef>
              <a:spcPts val="600"/>
            </a:spcBef>
          </a:pPr>
          <a:r>
            <a:rPr lang="en-US" sz="1400" dirty="0"/>
            <a:t>Rats and mice gnaw to create areas in which they can navigate through. Their teeth leave distinct marks and are good indicators that rodents were active in the area. Gnaw marks are often found in the same area as droppings and the same clean-up techniques for rodent droppings can be used to find out if there is an active rodent presence. </a:t>
          </a:r>
        </a:p>
      </dgm:t>
    </dgm:pt>
    <dgm:pt modelId="{6BDE87F9-B4F3-4126-B21D-AD6274246FCF}" type="parTrans" cxnId="{BC03AA17-9892-4448-8149-72C403378BD4}">
      <dgm:prSet/>
      <dgm:spPr/>
      <dgm:t>
        <a:bodyPr/>
        <a:lstStyle/>
        <a:p>
          <a:endParaRPr lang="en-US"/>
        </a:p>
      </dgm:t>
    </dgm:pt>
    <dgm:pt modelId="{5F1C58FA-82E1-4756-8789-AE7A597E03E7}" type="sibTrans" cxnId="{BC03AA17-9892-4448-8149-72C403378BD4}">
      <dgm:prSet/>
      <dgm:spPr/>
      <dgm:t>
        <a:bodyPr/>
        <a:lstStyle/>
        <a:p>
          <a:endParaRPr lang="en-US"/>
        </a:p>
      </dgm:t>
    </dgm:pt>
    <dgm:pt modelId="{BBCCC046-B2ED-43A7-B707-9ACB0F78AB84}" type="pres">
      <dgm:prSet presAssocID="{D45DF100-32BC-4F5A-A3D1-1DD0355742F7}" presName="Name0" presStyleCnt="0">
        <dgm:presLayoutVars>
          <dgm:dir/>
          <dgm:animLvl val="lvl"/>
          <dgm:resizeHandles val="exact"/>
        </dgm:presLayoutVars>
      </dgm:prSet>
      <dgm:spPr/>
    </dgm:pt>
    <dgm:pt modelId="{BB4E7595-864B-41F6-B993-53CDB30242F9}" type="pres">
      <dgm:prSet presAssocID="{412489CD-6CC3-4950-BAC5-050905B36270}" presName="linNode" presStyleCnt="0"/>
      <dgm:spPr/>
    </dgm:pt>
    <dgm:pt modelId="{18DA1C37-247F-443D-B059-098C775DEF45}" type="pres">
      <dgm:prSet presAssocID="{412489CD-6CC3-4950-BAC5-050905B36270}" presName="parentText" presStyleLbl="alignNode1" presStyleIdx="0" presStyleCnt="2">
        <dgm:presLayoutVars>
          <dgm:chMax val="1"/>
          <dgm:bulletEnabled/>
        </dgm:presLayoutVars>
      </dgm:prSet>
      <dgm:spPr/>
    </dgm:pt>
    <dgm:pt modelId="{42978D34-A18F-4D8F-A509-0B3438CCD80D}" type="pres">
      <dgm:prSet presAssocID="{412489CD-6CC3-4950-BAC5-050905B36270}" presName="descendantText" presStyleLbl="alignAccFollowNode1" presStyleIdx="0" presStyleCnt="2">
        <dgm:presLayoutVars>
          <dgm:bulletEnabled/>
        </dgm:presLayoutVars>
      </dgm:prSet>
      <dgm:spPr/>
    </dgm:pt>
    <dgm:pt modelId="{DE954DCD-ABD4-4468-80D3-F0E0B8D3C82F}" type="pres">
      <dgm:prSet presAssocID="{EA3257B1-77B1-470E-B443-C9541BA2FED5}" presName="sp" presStyleCnt="0"/>
      <dgm:spPr/>
    </dgm:pt>
    <dgm:pt modelId="{CBAF10BE-D8D2-4763-890A-5FE7AF9CFA10}" type="pres">
      <dgm:prSet presAssocID="{B0551980-4FF6-47C0-ACC4-2E848205C7B0}" presName="linNode" presStyleCnt="0"/>
      <dgm:spPr/>
    </dgm:pt>
    <dgm:pt modelId="{3349EF82-0A22-4ABA-BF30-634F866AEE75}" type="pres">
      <dgm:prSet presAssocID="{B0551980-4FF6-47C0-ACC4-2E848205C7B0}" presName="parentText" presStyleLbl="alignNode1" presStyleIdx="1" presStyleCnt="2">
        <dgm:presLayoutVars>
          <dgm:chMax val="1"/>
          <dgm:bulletEnabled/>
        </dgm:presLayoutVars>
      </dgm:prSet>
      <dgm:spPr/>
    </dgm:pt>
    <dgm:pt modelId="{9F4FB0DD-9622-4150-B36E-76D954B5C1ED}" type="pres">
      <dgm:prSet presAssocID="{B0551980-4FF6-47C0-ACC4-2E848205C7B0}" presName="descendantText" presStyleLbl="alignAccFollowNode1" presStyleIdx="1" presStyleCnt="2">
        <dgm:presLayoutVars>
          <dgm:bulletEnabled/>
        </dgm:presLayoutVars>
      </dgm:prSet>
      <dgm:spPr/>
    </dgm:pt>
  </dgm:ptLst>
  <dgm:cxnLst>
    <dgm:cxn modelId="{48654002-1378-473A-8500-D40C783950A3}" srcId="{412489CD-6CC3-4950-BAC5-050905B36270}" destId="{246C1E27-2AAF-47CB-ABBF-5165DD78873A}" srcOrd="1" destOrd="0" parTransId="{1749A8ED-95FF-45F6-B4E7-BA9F4224B6E3}" sibTransId="{C32FB788-51A0-43A0-9646-E1B36C76EA06}"/>
    <dgm:cxn modelId="{BC03AA17-9892-4448-8149-72C403378BD4}" srcId="{B0551980-4FF6-47C0-ACC4-2E848205C7B0}" destId="{39EA491C-4C3B-4B13-8DC8-F2303FDDD562}" srcOrd="0" destOrd="0" parTransId="{6BDE87F9-B4F3-4126-B21D-AD6274246FCF}" sibTransId="{5F1C58FA-82E1-4756-8789-AE7A597E03E7}"/>
    <dgm:cxn modelId="{32C3D46A-7710-4855-B082-64FFDD6B0EFD}" srcId="{D45DF100-32BC-4F5A-A3D1-1DD0355742F7}" destId="{412489CD-6CC3-4950-BAC5-050905B36270}" srcOrd="0" destOrd="0" parTransId="{C27B8118-E438-445D-91A1-F7DFC3E5A0E9}" sibTransId="{EA3257B1-77B1-470E-B443-C9541BA2FED5}"/>
    <dgm:cxn modelId="{F587F358-8751-4F89-BF3C-9724B68C1637}" type="presOf" srcId="{246C1E27-2AAF-47CB-ABBF-5165DD78873A}" destId="{42978D34-A18F-4D8F-A509-0B3438CCD80D}" srcOrd="0" destOrd="1" presId="urn:microsoft.com/office/officeart/2016/7/layout/VerticalSolidActionList"/>
    <dgm:cxn modelId="{D92EB77F-B1DE-453A-A357-D5539697B77E}" type="presOf" srcId="{412489CD-6CC3-4950-BAC5-050905B36270}" destId="{18DA1C37-247F-443D-B059-098C775DEF45}" srcOrd="0" destOrd="0" presId="urn:microsoft.com/office/officeart/2016/7/layout/VerticalSolidActionList"/>
    <dgm:cxn modelId="{F34A228F-0536-4AD2-8AD0-84D66A8D5ACB}" type="presOf" srcId="{D45DF100-32BC-4F5A-A3D1-1DD0355742F7}" destId="{BBCCC046-B2ED-43A7-B707-9ACB0F78AB84}" srcOrd="0" destOrd="0" presId="urn:microsoft.com/office/officeart/2016/7/layout/VerticalSolidActionList"/>
    <dgm:cxn modelId="{FC767D9C-B72D-4376-80EA-66C02FA894F0}" type="presOf" srcId="{39EA491C-4C3B-4B13-8DC8-F2303FDDD562}" destId="{9F4FB0DD-9622-4150-B36E-76D954B5C1ED}" srcOrd="0" destOrd="0" presId="urn:microsoft.com/office/officeart/2016/7/layout/VerticalSolidActionList"/>
    <dgm:cxn modelId="{EA1FD0B8-D2DA-4303-B6EC-75E9051CD21E}" type="presOf" srcId="{AA858F84-3084-4FA6-9CA8-7A8052CC5146}" destId="{42978D34-A18F-4D8F-A509-0B3438CCD80D}" srcOrd="0" destOrd="0" presId="urn:microsoft.com/office/officeart/2016/7/layout/VerticalSolidActionList"/>
    <dgm:cxn modelId="{80C308D7-55C4-4936-BD0D-88BFBBD5CF44}" srcId="{D45DF100-32BC-4F5A-A3D1-1DD0355742F7}" destId="{B0551980-4FF6-47C0-ACC4-2E848205C7B0}" srcOrd="1" destOrd="0" parTransId="{5DDA63DA-80A4-4742-A3A7-6F405C8CE966}" sibTransId="{D394E02F-3314-4F32-83A8-63669840FB94}"/>
    <dgm:cxn modelId="{BEED33E5-A2C1-41E1-88AD-CC5A8F112114}" srcId="{412489CD-6CC3-4950-BAC5-050905B36270}" destId="{AA858F84-3084-4FA6-9CA8-7A8052CC5146}" srcOrd="0" destOrd="0" parTransId="{55A58C17-280C-4E92-B0E0-FD3DC37AAE50}" sibTransId="{E2079EF0-371E-435D-8432-DB207D1352D5}"/>
    <dgm:cxn modelId="{4254BFF4-0EE5-4AAB-9B03-2A87A5BB48EC}" type="presOf" srcId="{B0551980-4FF6-47C0-ACC4-2E848205C7B0}" destId="{3349EF82-0A22-4ABA-BF30-634F866AEE75}" srcOrd="0" destOrd="0" presId="urn:microsoft.com/office/officeart/2016/7/layout/VerticalSolidActionList"/>
    <dgm:cxn modelId="{A0DA9525-BB2D-4AE3-8BB9-D9B0DF2585FC}" type="presParOf" srcId="{BBCCC046-B2ED-43A7-B707-9ACB0F78AB84}" destId="{BB4E7595-864B-41F6-B993-53CDB30242F9}" srcOrd="0" destOrd="0" presId="urn:microsoft.com/office/officeart/2016/7/layout/VerticalSolidActionList"/>
    <dgm:cxn modelId="{10F86188-BE16-4545-84A3-D6A5DD15BA08}" type="presParOf" srcId="{BB4E7595-864B-41F6-B993-53CDB30242F9}" destId="{18DA1C37-247F-443D-B059-098C775DEF45}" srcOrd="0" destOrd="0" presId="urn:microsoft.com/office/officeart/2016/7/layout/VerticalSolidActionList"/>
    <dgm:cxn modelId="{697EC32A-8818-46EF-9BD1-12E02DD8B414}" type="presParOf" srcId="{BB4E7595-864B-41F6-B993-53CDB30242F9}" destId="{42978D34-A18F-4D8F-A509-0B3438CCD80D}" srcOrd="1" destOrd="0" presId="urn:microsoft.com/office/officeart/2016/7/layout/VerticalSolidActionList"/>
    <dgm:cxn modelId="{208F6352-E94A-42FA-918F-585AD419674A}" type="presParOf" srcId="{BBCCC046-B2ED-43A7-B707-9ACB0F78AB84}" destId="{DE954DCD-ABD4-4468-80D3-F0E0B8D3C82F}" srcOrd="1" destOrd="0" presId="urn:microsoft.com/office/officeart/2016/7/layout/VerticalSolidActionList"/>
    <dgm:cxn modelId="{E0A376DC-27CC-41FD-9794-69F3591743E0}" type="presParOf" srcId="{BBCCC046-B2ED-43A7-B707-9ACB0F78AB84}" destId="{CBAF10BE-D8D2-4763-890A-5FE7AF9CFA10}" srcOrd="2" destOrd="0" presId="urn:microsoft.com/office/officeart/2016/7/layout/VerticalSolidActionList"/>
    <dgm:cxn modelId="{0D5C9E16-AE84-4677-A5E5-B544298EE39D}" type="presParOf" srcId="{CBAF10BE-D8D2-4763-890A-5FE7AF9CFA10}" destId="{3349EF82-0A22-4ABA-BF30-634F866AEE75}" srcOrd="0" destOrd="0" presId="urn:microsoft.com/office/officeart/2016/7/layout/VerticalSolidActionList"/>
    <dgm:cxn modelId="{F402AE0E-2BF6-4253-9E64-FEC87083F2F4}" type="presParOf" srcId="{CBAF10BE-D8D2-4763-890A-5FE7AF9CFA10}" destId="{9F4FB0DD-9622-4150-B36E-76D954B5C1E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CEBF3-A1E2-405A-B3E1-861AE374EC09}">
      <dsp:nvSpPr>
        <dsp:cNvPr id="0" name=""/>
        <dsp:cNvSpPr/>
      </dsp:nvSpPr>
      <dsp:spPr>
        <a:xfrm>
          <a:off x="684914" y="764702"/>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D125E-83A8-4CAA-8596-81173FF35317}">
      <dsp:nvSpPr>
        <dsp:cNvPr id="0" name=""/>
        <dsp:cNvSpPr/>
      </dsp:nvSpPr>
      <dsp:spPr>
        <a:xfrm>
          <a:off x="918914" y="9987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BF6D22-F370-4368-BE6C-9484D9127FCC}">
      <dsp:nvSpPr>
        <dsp:cNvPr id="0" name=""/>
        <dsp:cNvSpPr/>
      </dsp:nvSpPr>
      <dsp:spPr>
        <a:xfrm>
          <a:off x="33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Basic food safety </a:t>
          </a:r>
        </a:p>
      </dsp:txBody>
      <dsp:txXfrm>
        <a:off x="333914" y="2204702"/>
        <a:ext cx="1800000" cy="720000"/>
      </dsp:txXfrm>
    </dsp:sp>
    <dsp:sp modelId="{CD27FCB2-A937-4CF9-AF01-70B7E112096B}">
      <dsp:nvSpPr>
        <dsp:cNvPr id="0" name=""/>
        <dsp:cNvSpPr/>
      </dsp:nvSpPr>
      <dsp:spPr>
        <a:xfrm>
          <a:off x="2799914" y="764702"/>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6D2D7-C164-47D5-9E87-3D741E9229B4}">
      <dsp:nvSpPr>
        <dsp:cNvPr id="0" name=""/>
        <dsp:cNvSpPr/>
      </dsp:nvSpPr>
      <dsp:spPr>
        <a:xfrm>
          <a:off x="3033914" y="9987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FD359F-1998-4906-B634-49CAA8B95922}">
      <dsp:nvSpPr>
        <dsp:cNvPr id="0" name=""/>
        <dsp:cNvSpPr/>
      </dsp:nvSpPr>
      <dsp:spPr>
        <a:xfrm>
          <a:off x="2448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Personal hygiene </a:t>
          </a:r>
        </a:p>
      </dsp:txBody>
      <dsp:txXfrm>
        <a:off x="2448914" y="2204702"/>
        <a:ext cx="1800000" cy="720000"/>
      </dsp:txXfrm>
    </dsp:sp>
    <dsp:sp modelId="{658C7AA0-DAC6-446E-8EB1-E4C8F794147C}">
      <dsp:nvSpPr>
        <dsp:cNvPr id="0" name=""/>
        <dsp:cNvSpPr/>
      </dsp:nvSpPr>
      <dsp:spPr>
        <a:xfrm>
          <a:off x="4914914" y="764702"/>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C485C-8F81-4002-B025-21789D47524B}">
      <dsp:nvSpPr>
        <dsp:cNvPr id="0" name=""/>
        <dsp:cNvSpPr/>
      </dsp:nvSpPr>
      <dsp:spPr>
        <a:xfrm>
          <a:off x="5148914" y="9987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04CAA-958B-4396-BD06-94FB2EBA65A2}">
      <dsp:nvSpPr>
        <dsp:cNvPr id="0" name=""/>
        <dsp:cNvSpPr/>
      </dsp:nvSpPr>
      <dsp:spPr>
        <a:xfrm>
          <a:off x="456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Cross-contamination &amp; allergens </a:t>
          </a:r>
        </a:p>
      </dsp:txBody>
      <dsp:txXfrm>
        <a:off x="4563914" y="2204702"/>
        <a:ext cx="1800000" cy="720000"/>
      </dsp:txXfrm>
    </dsp:sp>
    <dsp:sp modelId="{26F331E5-359A-4FAC-A5C9-48147B7816D3}">
      <dsp:nvSpPr>
        <dsp:cNvPr id="0" name=""/>
        <dsp:cNvSpPr/>
      </dsp:nvSpPr>
      <dsp:spPr>
        <a:xfrm>
          <a:off x="7029914" y="764702"/>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EDB88-6D01-48BF-B3C8-ADFC5913EB8F}">
      <dsp:nvSpPr>
        <dsp:cNvPr id="0" name=""/>
        <dsp:cNvSpPr/>
      </dsp:nvSpPr>
      <dsp:spPr>
        <a:xfrm>
          <a:off x="7263914" y="9987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CE906F-3E66-4F18-AD2E-88629E5F633E}">
      <dsp:nvSpPr>
        <dsp:cNvPr id="0" name=""/>
        <dsp:cNvSpPr/>
      </dsp:nvSpPr>
      <dsp:spPr>
        <a:xfrm>
          <a:off x="6678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Controlling time and temperature</a:t>
          </a:r>
        </a:p>
      </dsp:txBody>
      <dsp:txXfrm>
        <a:off x="6678914" y="2204702"/>
        <a:ext cx="1800000" cy="720000"/>
      </dsp:txXfrm>
    </dsp:sp>
    <dsp:sp modelId="{CF8660C4-26E7-4CAF-85FB-0FD9EB3A4D4A}">
      <dsp:nvSpPr>
        <dsp:cNvPr id="0" name=""/>
        <dsp:cNvSpPr/>
      </dsp:nvSpPr>
      <dsp:spPr>
        <a:xfrm>
          <a:off x="9144914" y="764702"/>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9B0491-AAD9-4D7B-8260-FD3B1598C617}">
      <dsp:nvSpPr>
        <dsp:cNvPr id="0" name=""/>
        <dsp:cNvSpPr/>
      </dsp:nvSpPr>
      <dsp:spPr>
        <a:xfrm>
          <a:off x="9378914" y="9987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C332EE-5D8D-4C8B-8C99-6C6378D7FA41}">
      <dsp:nvSpPr>
        <dsp:cNvPr id="0" name=""/>
        <dsp:cNvSpPr/>
      </dsp:nvSpPr>
      <dsp:spPr>
        <a:xfrm>
          <a:off x="879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Controlling wild rodent infestations</a:t>
          </a:r>
        </a:p>
      </dsp:txBody>
      <dsp:txXfrm>
        <a:off x="8793914" y="220470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C73AC-5EB5-4488-BC4E-9A3A02CB7942}">
      <dsp:nvSpPr>
        <dsp:cNvPr id="0" name=""/>
        <dsp:cNvSpPr/>
      </dsp:nvSpPr>
      <dsp:spPr>
        <a:xfrm>
          <a:off x="8537" y="0"/>
          <a:ext cx="6061530" cy="4192805"/>
        </a:xfrm>
        <a:prstGeom prst="homePlate">
          <a:avLst>
            <a:gd name="adj" fmla="val 2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837" tIns="71120" rIns="855349" bIns="71120" numCol="1" spcCol="1270" anchor="ctr" anchorCtr="0">
          <a:noAutofit/>
        </a:bodyPr>
        <a:lstStyle/>
        <a:p>
          <a:pPr marL="0" lvl="0" indent="0" algn="ctr" defTabSz="1244600">
            <a:lnSpc>
              <a:spcPct val="90000"/>
            </a:lnSpc>
            <a:spcBef>
              <a:spcPts val="600"/>
            </a:spcBef>
            <a:spcAft>
              <a:spcPts val="1800"/>
            </a:spcAft>
            <a:buNone/>
          </a:pPr>
          <a:r>
            <a:rPr lang="en-US" sz="2800" kern="1200" dirty="0"/>
            <a:t>Unsafe food is usually the result of contamination or hazards, which is the presence of harmful substances in food. </a:t>
          </a:r>
        </a:p>
      </dsp:txBody>
      <dsp:txXfrm>
        <a:off x="8537" y="0"/>
        <a:ext cx="5537429" cy="4192805"/>
      </dsp:txXfrm>
    </dsp:sp>
    <dsp:sp modelId="{2ACC9061-D27B-4E4A-A5AE-13FFFA41B25F}">
      <dsp:nvSpPr>
        <dsp:cNvPr id="0" name=""/>
        <dsp:cNvSpPr/>
      </dsp:nvSpPr>
      <dsp:spPr>
        <a:xfrm>
          <a:off x="4857761" y="0"/>
          <a:ext cx="6061530" cy="4192805"/>
        </a:xfrm>
        <a:prstGeom prst="chevron">
          <a:avLst>
            <a:gd name="adj" fmla="val 2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837" tIns="50800" rIns="213837" bIns="50800" numCol="1" spcCol="1270" anchor="t" anchorCtr="0">
          <a:noAutofit/>
        </a:bodyPr>
        <a:lstStyle/>
        <a:p>
          <a:pPr marL="0" lvl="0" indent="0" algn="l" defTabSz="889000">
            <a:lnSpc>
              <a:spcPct val="90000"/>
            </a:lnSpc>
            <a:spcBef>
              <a:spcPct val="0"/>
            </a:spcBef>
            <a:spcAft>
              <a:spcPts val="600"/>
            </a:spcAft>
            <a:buNone/>
          </a:pPr>
          <a:endParaRPr lang="en-US" sz="2000" kern="1200" dirty="0"/>
        </a:p>
        <a:p>
          <a:pPr marL="0" lvl="0" indent="0" algn="l" defTabSz="889000">
            <a:lnSpc>
              <a:spcPct val="90000"/>
            </a:lnSpc>
            <a:spcBef>
              <a:spcPct val="0"/>
            </a:spcBef>
            <a:spcAft>
              <a:spcPts val="600"/>
            </a:spcAft>
            <a:buNone/>
          </a:pPr>
          <a:r>
            <a:rPr lang="en-US" sz="2400" kern="1200" dirty="0"/>
            <a:t>These main </a:t>
          </a:r>
          <a:r>
            <a:rPr lang="en-US" sz="2400" b="1" u="sng" kern="1200" dirty="0"/>
            <a:t>3</a:t>
          </a:r>
          <a:r>
            <a:rPr lang="en-US" sz="2400" kern="1200" dirty="0"/>
            <a:t> include: </a:t>
          </a:r>
        </a:p>
        <a:p>
          <a:pPr marL="228600" lvl="1" indent="-228600" algn="l" defTabSz="1066800">
            <a:lnSpc>
              <a:spcPct val="90000"/>
            </a:lnSpc>
            <a:spcBef>
              <a:spcPct val="0"/>
            </a:spcBef>
            <a:spcAft>
              <a:spcPts val="600"/>
            </a:spcAft>
            <a:buChar char="•"/>
          </a:pPr>
          <a:r>
            <a:rPr lang="en-US" sz="2400" b="1" u="sng" kern="1200" dirty="0"/>
            <a:t>Biological</a:t>
          </a:r>
          <a:r>
            <a:rPr lang="en-US" sz="2400" u="sng" kern="1200" dirty="0"/>
            <a:t> </a:t>
          </a:r>
          <a:r>
            <a:rPr lang="en-US" sz="2400" kern="1200" dirty="0"/>
            <a:t>– viruses, bacteria, fungi, and parasites.</a:t>
          </a:r>
        </a:p>
        <a:p>
          <a:pPr marL="228600" lvl="1" indent="-228600" algn="l" defTabSz="1066800">
            <a:lnSpc>
              <a:spcPct val="90000"/>
            </a:lnSpc>
            <a:spcBef>
              <a:spcPct val="0"/>
            </a:spcBef>
            <a:spcAft>
              <a:spcPts val="600"/>
            </a:spcAft>
            <a:buChar char="•"/>
          </a:pPr>
          <a:r>
            <a:rPr lang="en-US" sz="2400" b="1" u="sng" kern="1200" dirty="0"/>
            <a:t>Chemical</a:t>
          </a:r>
          <a:r>
            <a:rPr lang="en-US" sz="2400" kern="1200" dirty="0"/>
            <a:t> – food service chemicals that are used incorrectly. </a:t>
          </a:r>
        </a:p>
        <a:p>
          <a:pPr marL="228600" lvl="1" indent="-228600" algn="l" defTabSz="1066800">
            <a:lnSpc>
              <a:spcPct val="90000"/>
            </a:lnSpc>
            <a:spcBef>
              <a:spcPct val="0"/>
            </a:spcBef>
            <a:spcAft>
              <a:spcPts val="600"/>
            </a:spcAft>
            <a:buChar char="•"/>
          </a:pPr>
          <a:r>
            <a:rPr lang="en-US" sz="2400" b="1" u="sng" kern="1200" dirty="0"/>
            <a:t>Physical</a:t>
          </a:r>
          <a:r>
            <a:rPr lang="en-US" sz="2400" b="1" kern="1200" dirty="0"/>
            <a:t> </a:t>
          </a:r>
          <a:r>
            <a:rPr lang="en-US" sz="2400" kern="1200" dirty="0"/>
            <a:t>– band aids, glass, dirt, fish bones. </a:t>
          </a:r>
        </a:p>
      </dsp:txBody>
      <dsp:txXfrm>
        <a:off x="5905962" y="0"/>
        <a:ext cx="3965128" cy="4192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78D34-A18F-4D8F-A509-0B3438CCD80D}">
      <dsp:nvSpPr>
        <dsp:cNvPr id="0" name=""/>
        <dsp:cNvSpPr/>
      </dsp:nvSpPr>
      <dsp:spPr>
        <a:xfrm>
          <a:off x="1019556" y="348"/>
          <a:ext cx="4078224" cy="192677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129" tIns="489400" rIns="79129" bIns="489400" numCol="1" spcCol="1270" anchor="ctr" anchorCtr="0">
          <a:noAutofit/>
        </a:bodyPr>
        <a:lstStyle/>
        <a:p>
          <a:pPr marL="0" lvl="0" indent="0" algn="l" defTabSz="622300">
            <a:lnSpc>
              <a:spcPct val="90000"/>
            </a:lnSpc>
            <a:spcBef>
              <a:spcPct val="0"/>
            </a:spcBef>
            <a:spcAft>
              <a:spcPct val="35000"/>
            </a:spcAft>
            <a:buNone/>
          </a:pPr>
          <a:r>
            <a:rPr lang="en-US" sz="1400" kern="1200" dirty="0"/>
            <a:t>Most found in cabinets and drawers. Rodent droppings are pointed at one end and often contain hair. </a:t>
          </a:r>
        </a:p>
        <a:p>
          <a:pPr marL="0" lvl="0" indent="0" algn="l" defTabSz="622300">
            <a:lnSpc>
              <a:spcPct val="90000"/>
            </a:lnSpc>
            <a:spcBef>
              <a:spcPct val="0"/>
            </a:spcBef>
            <a:spcAft>
              <a:spcPct val="35000"/>
            </a:spcAft>
            <a:buNone/>
          </a:pPr>
          <a:r>
            <a:rPr lang="en-US" sz="1400" kern="1200" dirty="0"/>
            <a:t>To know if there are active rodents in the area, safely clean the area. If droppings continue after cleaning, this indicates an active rodent presence. </a:t>
          </a:r>
        </a:p>
      </dsp:txBody>
      <dsp:txXfrm>
        <a:off x="1019556" y="348"/>
        <a:ext cx="4078224" cy="1926770"/>
      </dsp:txXfrm>
    </dsp:sp>
    <dsp:sp modelId="{18DA1C37-247F-443D-B059-098C775DEF45}">
      <dsp:nvSpPr>
        <dsp:cNvPr id="0" name=""/>
        <dsp:cNvSpPr/>
      </dsp:nvSpPr>
      <dsp:spPr>
        <a:xfrm>
          <a:off x="0" y="348"/>
          <a:ext cx="1019556" cy="192677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52" tIns="190322" rIns="53952" bIns="190322" numCol="1" spcCol="1270" anchor="ctr" anchorCtr="0">
          <a:noAutofit/>
        </a:bodyPr>
        <a:lstStyle/>
        <a:p>
          <a:pPr marL="0" lvl="0" indent="0" algn="ctr" defTabSz="666750">
            <a:lnSpc>
              <a:spcPct val="90000"/>
            </a:lnSpc>
            <a:spcBef>
              <a:spcPct val="0"/>
            </a:spcBef>
            <a:spcAft>
              <a:spcPct val="35000"/>
            </a:spcAft>
            <a:buNone/>
          </a:pPr>
          <a:r>
            <a:rPr lang="en-US" sz="1500" b="1" kern="1200" dirty="0"/>
            <a:t>Rodent droppings</a:t>
          </a:r>
          <a:endParaRPr lang="en-US" sz="1500" kern="1200" dirty="0"/>
        </a:p>
      </dsp:txBody>
      <dsp:txXfrm>
        <a:off x="0" y="348"/>
        <a:ext cx="1019556" cy="1926770"/>
      </dsp:txXfrm>
    </dsp:sp>
    <dsp:sp modelId="{9F4FB0DD-9622-4150-B36E-76D954B5C1ED}">
      <dsp:nvSpPr>
        <dsp:cNvPr id="0" name=""/>
        <dsp:cNvSpPr/>
      </dsp:nvSpPr>
      <dsp:spPr>
        <a:xfrm>
          <a:off x="1019556" y="2042726"/>
          <a:ext cx="4078224" cy="192677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129" tIns="489400" rIns="79129" bIns="489400" numCol="1" spcCol="1270" anchor="ctr" anchorCtr="0">
          <a:noAutofit/>
        </a:bodyPr>
        <a:lstStyle/>
        <a:p>
          <a:pPr marL="0" lvl="0" indent="0" algn="l" defTabSz="622300">
            <a:lnSpc>
              <a:spcPct val="90000"/>
            </a:lnSpc>
            <a:spcBef>
              <a:spcPts val="600"/>
            </a:spcBef>
            <a:spcAft>
              <a:spcPct val="35000"/>
            </a:spcAft>
            <a:buNone/>
          </a:pPr>
          <a:r>
            <a:rPr lang="en-US" sz="1400" kern="1200" dirty="0"/>
            <a:t>Rats and mice gnaw to create areas in which they can navigate through. Their teeth leave distinct marks and are good indicators that rodents were active in the area. Gnaw marks are often found in the same area as droppings and the same clean-up techniques for rodent droppings can be used to find out if there is an active rodent presence. </a:t>
          </a:r>
        </a:p>
      </dsp:txBody>
      <dsp:txXfrm>
        <a:off x="1019556" y="2042726"/>
        <a:ext cx="4078224" cy="1926770"/>
      </dsp:txXfrm>
    </dsp:sp>
    <dsp:sp modelId="{3349EF82-0A22-4ABA-BF30-634F866AEE75}">
      <dsp:nvSpPr>
        <dsp:cNvPr id="0" name=""/>
        <dsp:cNvSpPr/>
      </dsp:nvSpPr>
      <dsp:spPr>
        <a:xfrm>
          <a:off x="0" y="2042726"/>
          <a:ext cx="1019556" cy="192677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52" tIns="190322" rIns="53952" bIns="190322" numCol="1" spcCol="1270" anchor="ctr" anchorCtr="0">
          <a:noAutofit/>
        </a:bodyPr>
        <a:lstStyle/>
        <a:p>
          <a:pPr marL="0" lvl="0" indent="0" algn="ctr" defTabSz="666750">
            <a:lnSpc>
              <a:spcPct val="90000"/>
            </a:lnSpc>
            <a:spcBef>
              <a:spcPct val="0"/>
            </a:spcBef>
            <a:spcAft>
              <a:spcPct val="35000"/>
            </a:spcAft>
            <a:buNone/>
          </a:pPr>
          <a:r>
            <a:rPr lang="en-US" sz="1500" b="1" kern="1200" dirty="0"/>
            <a:t>Gnaw marks </a:t>
          </a:r>
          <a:endParaRPr lang="en-US" sz="1500" kern="1200" dirty="0"/>
        </a:p>
      </dsp:txBody>
      <dsp:txXfrm>
        <a:off x="0" y="2042726"/>
        <a:ext cx="1019556" cy="192677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66705-A167-4897-BEA7-8F945CA5ADC7}"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1B303-7858-47AA-904E-08071A464FAB}" type="slidenum">
              <a:rPr lang="en-US" smtClean="0"/>
              <a:t>‹#›</a:t>
            </a:fld>
            <a:endParaRPr lang="en-US"/>
          </a:p>
        </p:txBody>
      </p:sp>
    </p:spTree>
    <p:extLst>
      <p:ext uri="{BB962C8B-B14F-4D97-AF65-F5344CB8AC3E}">
        <p14:creationId xmlns:p14="http://schemas.microsoft.com/office/powerpoint/2010/main" val="383426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A1B303-7858-47AA-904E-08071A464FAB}" type="slidenum">
              <a:rPr lang="en-US" smtClean="0"/>
              <a:t>16</a:t>
            </a:fld>
            <a:endParaRPr lang="en-US"/>
          </a:p>
        </p:txBody>
      </p:sp>
    </p:spTree>
    <p:extLst>
      <p:ext uri="{BB962C8B-B14F-4D97-AF65-F5344CB8AC3E}">
        <p14:creationId xmlns:p14="http://schemas.microsoft.com/office/powerpoint/2010/main" val="4072422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B7F2-8581-82C4-276E-4339C68E5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A12CAB-AF31-2261-DBBD-DAF13213A4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088DEF-9EC3-9582-0CA9-1A56612CBA6C}"/>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5" name="Footer Placeholder 4">
            <a:extLst>
              <a:ext uri="{FF2B5EF4-FFF2-40B4-BE49-F238E27FC236}">
                <a16:creationId xmlns:a16="http://schemas.microsoft.com/office/drawing/2014/main" id="{7E41D803-4003-6A30-85AB-3C1F9E9E7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8E850-7A35-6248-EF09-F9A68A9FB6FA}"/>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253177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AE0E-FEC8-1737-1DB2-6552CB232F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644C39-A9F3-0C36-C7B2-67CE06B0A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FABF7-FDD7-1940-C2F4-45D3FA647A73}"/>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5" name="Footer Placeholder 4">
            <a:extLst>
              <a:ext uri="{FF2B5EF4-FFF2-40B4-BE49-F238E27FC236}">
                <a16:creationId xmlns:a16="http://schemas.microsoft.com/office/drawing/2014/main" id="{23B6CF99-A75E-4A31-6FE3-D3AEDF8C4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A8772-D9A2-3E72-53FD-03BFB4BECEC4}"/>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274177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F8B714-F499-5DDE-8C88-32E84A0D0C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EFC592-F86F-2944-DD30-07DB9500DE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F900E-75ED-F324-E51E-2B524D97ABC9}"/>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5" name="Footer Placeholder 4">
            <a:extLst>
              <a:ext uri="{FF2B5EF4-FFF2-40B4-BE49-F238E27FC236}">
                <a16:creationId xmlns:a16="http://schemas.microsoft.com/office/drawing/2014/main" id="{55222D30-62DC-F9F6-FE8C-2AC23348A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887B2-69B6-DA34-2CAB-345485F0F707}"/>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321396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4244-39B8-9040-98E6-EB3F7EC55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BAA65-F4F7-9314-BD22-E9746E84C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99E9E-782E-4F75-F6D9-1C8A1C604A8A}"/>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5" name="Footer Placeholder 4">
            <a:extLst>
              <a:ext uri="{FF2B5EF4-FFF2-40B4-BE49-F238E27FC236}">
                <a16:creationId xmlns:a16="http://schemas.microsoft.com/office/drawing/2014/main" id="{A58098FA-22D3-3909-F1D9-DCC722AF5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9AB69-D6CF-3519-C7F2-96B1DDCCE883}"/>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294729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4B54-1EE8-EA73-F675-BCA67C50B7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FD5199-7D3E-62F4-D735-819D51DD94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FBA3F6-EF91-CC45-2B9D-99FAB9F28E9C}"/>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5" name="Footer Placeholder 4">
            <a:extLst>
              <a:ext uri="{FF2B5EF4-FFF2-40B4-BE49-F238E27FC236}">
                <a16:creationId xmlns:a16="http://schemas.microsoft.com/office/drawing/2014/main" id="{1EEDAE9B-AE6E-86A7-DC31-4A0AF6BDE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D0B32-E4F1-C3E2-1AE3-5CD62A13102D}"/>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303240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22BB-0724-4CDB-C1D1-63E20CCBA9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4981C-6C6C-6DB6-C58A-2B92C2C414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CA637-FD74-4F16-1BD7-40B25231D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C581C9-6111-1E74-B243-0159D236B7D9}"/>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6" name="Footer Placeholder 5">
            <a:extLst>
              <a:ext uri="{FF2B5EF4-FFF2-40B4-BE49-F238E27FC236}">
                <a16:creationId xmlns:a16="http://schemas.microsoft.com/office/drawing/2014/main" id="{25A78F65-48F8-DE36-7D46-553D3140D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FFF26-DF18-E223-A3DE-D06093D0D587}"/>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71137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4604-338B-733F-3ED0-367F1435A5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1A3171-B9F8-ECE5-4622-5017AB7B5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6CDC-1FBB-7EF8-B110-AC98C30122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80EE87-2622-6358-162E-2D80F37EED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981F3-6786-BBA6-1770-93A2FFF44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8AE534-9B98-E032-9890-93F770C65C02}"/>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8" name="Footer Placeholder 7">
            <a:extLst>
              <a:ext uri="{FF2B5EF4-FFF2-40B4-BE49-F238E27FC236}">
                <a16:creationId xmlns:a16="http://schemas.microsoft.com/office/drawing/2014/main" id="{1B9E44D1-41EC-EDAF-A2F4-3BE5B53D82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8F7246-B1F9-719C-AEB9-FBA3ED14AB27}"/>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333069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4363-68F7-3338-D83C-929B3F88AF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060FEE-545C-378C-A9D4-AFEB2E686F84}"/>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4" name="Footer Placeholder 3">
            <a:extLst>
              <a:ext uri="{FF2B5EF4-FFF2-40B4-BE49-F238E27FC236}">
                <a16:creationId xmlns:a16="http://schemas.microsoft.com/office/drawing/2014/main" id="{1844D551-E09F-10F0-26C9-FB60F89FF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1B9D7-433D-89C6-5E33-B2A6B85D47A9}"/>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369933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ECCE6-635B-B6A4-7D46-3A8C5FEBBE35}"/>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3" name="Footer Placeholder 2">
            <a:extLst>
              <a:ext uri="{FF2B5EF4-FFF2-40B4-BE49-F238E27FC236}">
                <a16:creationId xmlns:a16="http://schemas.microsoft.com/office/drawing/2014/main" id="{CCF201E1-12C9-20CB-56A1-C1F9588CA5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930FDE-BAF1-78D8-5E0D-8D420FF174B4}"/>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3742533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FE0C-8AAE-87C3-3B60-8EAF05894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213A3-F061-CF27-84CD-3AE81B2F3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DD43E-41C1-7423-DEA0-598DB6FAE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433FD-52B6-45A0-0DC3-EDBB318C7F60}"/>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6" name="Footer Placeholder 5">
            <a:extLst>
              <a:ext uri="{FF2B5EF4-FFF2-40B4-BE49-F238E27FC236}">
                <a16:creationId xmlns:a16="http://schemas.microsoft.com/office/drawing/2014/main" id="{C40AC397-1B8F-5572-00BD-4E7568C4D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83430-4D1E-8CEF-0262-863FA1B1A8EA}"/>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306257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7A1A-1561-92A5-70DE-D9FB14812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1872DE-9435-9539-D603-DB5E93052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A52403-6977-A4C6-09D2-FC3082778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356A4-5BE7-4DDA-674B-E479193D3149}"/>
              </a:ext>
            </a:extLst>
          </p:cNvPr>
          <p:cNvSpPr>
            <a:spLocks noGrp="1"/>
          </p:cNvSpPr>
          <p:nvPr>
            <p:ph type="dt" sz="half" idx="10"/>
          </p:nvPr>
        </p:nvSpPr>
        <p:spPr/>
        <p:txBody>
          <a:bodyPr/>
          <a:lstStyle/>
          <a:p>
            <a:fld id="{A1F10670-CCE7-4AC3-A346-CAA579ED1D27}" type="datetimeFigureOut">
              <a:rPr lang="en-US" smtClean="0"/>
              <a:t>4/29/2025</a:t>
            </a:fld>
            <a:endParaRPr lang="en-US"/>
          </a:p>
        </p:txBody>
      </p:sp>
      <p:sp>
        <p:nvSpPr>
          <p:cNvPr id="6" name="Footer Placeholder 5">
            <a:extLst>
              <a:ext uri="{FF2B5EF4-FFF2-40B4-BE49-F238E27FC236}">
                <a16:creationId xmlns:a16="http://schemas.microsoft.com/office/drawing/2014/main" id="{BF716EA1-8838-F5BA-F830-2CFB96882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6D2A6-B78C-F60C-02D9-11F5C562C407}"/>
              </a:ext>
            </a:extLst>
          </p:cNvPr>
          <p:cNvSpPr>
            <a:spLocks noGrp="1"/>
          </p:cNvSpPr>
          <p:nvPr>
            <p:ph type="sldNum" sz="quarter" idx="12"/>
          </p:nvPr>
        </p:nvSpPr>
        <p:spPr/>
        <p:txBody>
          <a:bodyPr/>
          <a:lstStyle/>
          <a:p>
            <a:fld id="{7D845050-0445-49D4-A5FE-5C0C2E51FF85}" type="slidenum">
              <a:rPr lang="en-US" smtClean="0"/>
              <a:t>‹#›</a:t>
            </a:fld>
            <a:endParaRPr lang="en-US"/>
          </a:p>
        </p:txBody>
      </p:sp>
    </p:spTree>
    <p:extLst>
      <p:ext uri="{BB962C8B-B14F-4D97-AF65-F5344CB8AC3E}">
        <p14:creationId xmlns:p14="http://schemas.microsoft.com/office/powerpoint/2010/main" val="229947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E6BF2D-AC15-BCDE-E0CB-432ABF581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CE79F-6338-3E92-71A6-2F86B56E7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B708E-A2BE-7AF3-3BCA-892562582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F10670-CCE7-4AC3-A346-CAA579ED1D27}" type="datetimeFigureOut">
              <a:rPr lang="en-US" smtClean="0"/>
              <a:t>4/29/2025</a:t>
            </a:fld>
            <a:endParaRPr lang="en-US"/>
          </a:p>
        </p:txBody>
      </p:sp>
      <p:sp>
        <p:nvSpPr>
          <p:cNvPr id="5" name="Footer Placeholder 4">
            <a:extLst>
              <a:ext uri="{FF2B5EF4-FFF2-40B4-BE49-F238E27FC236}">
                <a16:creationId xmlns:a16="http://schemas.microsoft.com/office/drawing/2014/main" id="{5959FC67-2251-2CA6-66F3-EF4D7D4E5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7A9D8D-BF14-0569-7B6F-6413E4172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845050-0445-49D4-A5FE-5C0C2E51FF85}" type="slidenum">
              <a:rPr lang="en-US" smtClean="0"/>
              <a:t>‹#›</a:t>
            </a:fld>
            <a:endParaRPr lang="en-US"/>
          </a:p>
        </p:txBody>
      </p:sp>
    </p:spTree>
    <p:extLst>
      <p:ext uri="{BB962C8B-B14F-4D97-AF65-F5344CB8AC3E}">
        <p14:creationId xmlns:p14="http://schemas.microsoft.com/office/powerpoint/2010/main" val="371088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6" name="Rectangle 1075">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AF9B1-C1B4-67A1-4FF3-31471D554639}"/>
              </a:ext>
            </a:extLst>
          </p:cNvPr>
          <p:cNvSpPr>
            <a:spLocks noGrp="1"/>
          </p:cNvSpPr>
          <p:nvPr>
            <p:ph type="ctrTitle"/>
          </p:nvPr>
        </p:nvSpPr>
        <p:spPr>
          <a:xfrm>
            <a:off x="6742873" y="3139224"/>
            <a:ext cx="4480925" cy="1377105"/>
          </a:xfrm>
        </p:spPr>
        <p:txBody>
          <a:bodyPr anchor="t">
            <a:noAutofit/>
          </a:bodyPr>
          <a:lstStyle/>
          <a:p>
            <a:pPr algn="l"/>
            <a:r>
              <a:rPr lang="en-US" sz="4800" b="1" dirty="0"/>
              <a:t>Food Safety for Volunteers</a:t>
            </a:r>
          </a:p>
        </p:txBody>
      </p:sp>
      <p:sp>
        <p:nvSpPr>
          <p:cNvPr id="1077" name="Rectangle 107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 name="Picture 20" descr="41,500+ Food Safety Stock Illustrations, Royalty-Free Vector Graphics &amp;  Clip Art - iStock | Food icons, Restaurant food, Food background">
            <a:extLst>
              <a:ext uri="{FF2B5EF4-FFF2-40B4-BE49-F238E27FC236}">
                <a16:creationId xmlns:a16="http://schemas.microsoft.com/office/drawing/2014/main" id="{BB0123B9-2CAA-5AC6-E77C-E3E696592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59" r="5512" b="1"/>
          <a:stretch/>
        </p:blipFill>
        <p:spPr bwMode="auto">
          <a:xfrm>
            <a:off x="733507" y="666728"/>
            <a:ext cx="5536001" cy="5465791"/>
          </a:xfrm>
          <a:prstGeom prst="rect">
            <a:avLst/>
          </a:prstGeom>
          <a:noFill/>
          <a:extLst>
            <a:ext uri="{909E8E84-426E-40DD-AFC4-6F175D3DCCD1}">
              <a14:hiddenFill xmlns:a14="http://schemas.microsoft.com/office/drawing/2010/main">
                <a:solidFill>
                  <a:srgbClr val="FFFFFF"/>
                </a:solidFill>
              </a14:hiddenFill>
            </a:ext>
          </a:extLst>
        </p:spPr>
      </p:pic>
      <p:grpSp>
        <p:nvGrpSpPr>
          <p:cNvPr id="1079" name="Group 107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073" name="Rectangle 107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800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57FC2-5624-2C11-D0A7-FCFAC50A6200}"/>
              </a:ext>
            </a:extLst>
          </p:cNvPr>
          <p:cNvSpPr>
            <a:spLocks noGrp="1"/>
          </p:cNvSpPr>
          <p:nvPr>
            <p:ph type="title"/>
          </p:nvPr>
        </p:nvSpPr>
        <p:spPr>
          <a:xfrm>
            <a:off x="1136398" y="917450"/>
            <a:ext cx="5427525" cy="902533"/>
          </a:xfrm>
        </p:spPr>
        <p:txBody>
          <a:bodyPr vert="horz" lIns="91440" tIns="45720" rIns="91440" bIns="45720" rtlCol="0" anchor="b">
            <a:normAutofit/>
          </a:bodyPr>
          <a:lstStyle/>
          <a:p>
            <a:r>
              <a:rPr lang="en-US" sz="4000" b="1" dirty="0"/>
              <a:t>Single Use Gloves</a:t>
            </a:r>
          </a:p>
        </p:txBody>
      </p:sp>
      <p:sp>
        <p:nvSpPr>
          <p:cNvPr id="3" name="Content Placeholder 2">
            <a:extLst>
              <a:ext uri="{FF2B5EF4-FFF2-40B4-BE49-F238E27FC236}">
                <a16:creationId xmlns:a16="http://schemas.microsoft.com/office/drawing/2014/main" id="{54D4F0DA-6E31-227B-8BCA-3E215C97C837}"/>
              </a:ext>
            </a:extLst>
          </p:cNvPr>
          <p:cNvSpPr>
            <a:spLocks noGrp="1"/>
          </p:cNvSpPr>
          <p:nvPr>
            <p:ph sz="half" idx="1"/>
          </p:nvPr>
        </p:nvSpPr>
        <p:spPr>
          <a:xfrm>
            <a:off x="1136398" y="2223708"/>
            <a:ext cx="5427526" cy="3716842"/>
          </a:xfrm>
        </p:spPr>
        <p:txBody>
          <a:bodyPr vert="horz" lIns="91440" tIns="45720" rIns="91440" bIns="45720" rtlCol="0" anchor="t">
            <a:normAutofit/>
          </a:bodyPr>
          <a:lstStyle/>
          <a:p>
            <a:pPr>
              <a:spcAft>
                <a:spcPts val="600"/>
              </a:spcAft>
            </a:pPr>
            <a:r>
              <a:rPr lang="en-US" sz="1800" dirty="0"/>
              <a:t>Never rinse, wash, or reuse gloves. Always wash hands before putting on gloves. </a:t>
            </a:r>
          </a:p>
          <a:p>
            <a:pPr>
              <a:spcAft>
                <a:spcPts val="600"/>
              </a:spcAft>
            </a:pPr>
            <a:r>
              <a:rPr lang="en-US" sz="1800" b="1" dirty="0"/>
              <a:t>Change gloves when: </a:t>
            </a:r>
          </a:p>
          <a:p>
            <a:pPr lvl="1">
              <a:spcAft>
                <a:spcPts val="600"/>
              </a:spcAft>
            </a:pPr>
            <a:r>
              <a:rPr lang="en-US" sz="1800" dirty="0"/>
              <a:t>They are torn. </a:t>
            </a:r>
          </a:p>
          <a:p>
            <a:pPr lvl="1">
              <a:spcAft>
                <a:spcPts val="600"/>
              </a:spcAft>
            </a:pPr>
            <a:r>
              <a:rPr lang="en-US" sz="1800" dirty="0"/>
              <a:t>Before beginning a different task. </a:t>
            </a:r>
          </a:p>
          <a:p>
            <a:pPr lvl="1">
              <a:spcAft>
                <a:spcPts val="600"/>
              </a:spcAft>
            </a:pPr>
            <a:r>
              <a:rPr lang="en-US" sz="1800" dirty="0"/>
              <a:t>After handling raw meat, fish, poultry, or eggs before handling ready to eat foods. </a:t>
            </a:r>
          </a:p>
          <a:p>
            <a:pPr lvl="1">
              <a:spcAft>
                <a:spcPts val="600"/>
              </a:spcAft>
            </a:pPr>
            <a:r>
              <a:rPr lang="en-US" sz="1800" dirty="0"/>
              <a:t>After an interruption, like taking a phone call. </a:t>
            </a:r>
          </a:p>
          <a:p>
            <a:pPr>
              <a:spcAft>
                <a:spcPts val="600"/>
              </a:spcAft>
            </a:pPr>
            <a:r>
              <a:rPr lang="en-US" sz="1800" dirty="0"/>
              <a:t>Keep fingernails short and clean.</a:t>
            </a:r>
          </a:p>
        </p:txBody>
      </p:sp>
      <p:pic>
        <p:nvPicPr>
          <p:cNvPr id="4098" name="Picture 2" descr="110+ Food Handling Gloves Stock Photos, Pictures &amp; Royalty-Free Images -  iStock">
            <a:extLst>
              <a:ext uri="{FF2B5EF4-FFF2-40B4-BE49-F238E27FC236}">
                <a16:creationId xmlns:a16="http://schemas.microsoft.com/office/drawing/2014/main" id="{476D6305-98A8-04E9-8A83-CCADD12EE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85" r="17664"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56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76F2E-95B1-6418-C572-3BAC6F09F407}"/>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D16856-B8E6-36C9-9D2D-68CE50FEB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9" name="Group 28">
            <a:extLst>
              <a:ext uri="{FF2B5EF4-FFF2-40B4-BE49-F238E27FC236}">
                <a16:creationId xmlns:a16="http://schemas.microsoft.com/office/drawing/2014/main" id="{093A3CFB-54D0-9E09-FACD-78203D3BDA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0" name="Rectangle 29">
              <a:extLst>
                <a:ext uri="{FF2B5EF4-FFF2-40B4-BE49-F238E27FC236}">
                  <a16:creationId xmlns:a16="http://schemas.microsoft.com/office/drawing/2014/main" id="{A52C37BA-696E-9DEE-80A0-55119EBBC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31" name="Straight Connector 30">
              <a:extLst>
                <a:ext uri="{FF2B5EF4-FFF2-40B4-BE49-F238E27FC236}">
                  <a16:creationId xmlns:a16="http://schemas.microsoft.com/office/drawing/2014/main" id="{5AC85D9C-B23F-04FF-09E5-A9FC73AD85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D601EF-E816-B514-9CD5-6745490FEC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BD318D67-DBDA-B97C-B3D7-6DEBC80D4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B51E6C4-2D20-3D65-C62A-9454180464ED}"/>
              </a:ext>
            </a:extLst>
          </p:cNvPr>
          <p:cNvSpPr>
            <a:spLocks noGrp="1"/>
          </p:cNvSpPr>
          <p:nvPr>
            <p:ph type="title"/>
          </p:nvPr>
        </p:nvSpPr>
        <p:spPr>
          <a:xfrm>
            <a:off x="420751" y="968432"/>
            <a:ext cx="6686629" cy="4921136"/>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Controlling Time and Temperature</a:t>
            </a:r>
          </a:p>
        </p:txBody>
      </p:sp>
    </p:spTree>
    <p:extLst>
      <p:ext uri="{BB962C8B-B14F-4D97-AF65-F5344CB8AC3E}">
        <p14:creationId xmlns:p14="http://schemas.microsoft.com/office/powerpoint/2010/main" val="267625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7" name="Arc 10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C51E12-4FC2-7D8D-5DE4-0FA67BAD0B93}"/>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1" kern="1200" dirty="0">
                <a:solidFill>
                  <a:schemeClr val="tx1"/>
                </a:solidFill>
                <a:latin typeface="+mj-lt"/>
                <a:ea typeface="+mj-ea"/>
                <a:cs typeface="+mj-cs"/>
              </a:rPr>
              <a:t>TCS Foods &amp; Temperature</a:t>
            </a:r>
          </a:p>
        </p:txBody>
      </p:sp>
      <p:sp>
        <p:nvSpPr>
          <p:cNvPr id="1058" name="Freeform: Shape 105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Food danger zone made simple | Food temperatures, Danger zone">
            <a:extLst>
              <a:ext uri="{FF2B5EF4-FFF2-40B4-BE49-F238E27FC236}">
                <a16:creationId xmlns:a16="http://schemas.microsoft.com/office/drawing/2014/main" id="{01101A3F-31C3-2633-C532-9182E636E5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1381" y="511293"/>
            <a:ext cx="3880983"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1C63D4-4ECE-4CEE-17AD-63A06E9DEA7C}"/>
              </a:ext>
            </a:extLst>
          </p:cNvPr>
          <p:cNvSpPr>
            <a:spLocks noGrp="1"/>
          </p:cNvSpPr>
          <p:nvPr>
            <p:ph sz="half" idx="1"/>
          </p:nvPr>
        </p:nvSpPr>
        <p:spPr>
          <a:xfrm>
            <a:off x="5894962" y="1984443"/>
            <a:ext cx="5458838" cy="4192520"/>
          </a:xfrm>
        </p:spPr>
        <p:txBody>
          <a:bodyPr vert="horz" lIns="91440" tIns="45720" rIns="91440" bIns="45720" rtlCol="0">
            <a:normAutofit/>
          </a:bodyPr>
          <a:lstStyle/>
          <a:p>
            <a:pPr>
              <a:lnSpc>
                <a:spcPct val="100000"/>
              </a:lnSpc>
              <a:spcAft>
                <a:spcPts val="600"/>
              </a:spcAft>
            </a:pPr>
            <a:r>
              <a:rPr lang="en-US" sz="1700" dirty="0"/>
              <a:t>Food that needs </a:t>
            </a:r>
            <a:r>
              <a:rPr lang="en-US" sz="1700" b="1" dirty="0"/>
              <a:t>time and temperate control for safety</a:t>
            </a:r>
            <a:r>
              <a:rPr lang="en-US" sz="1700" dirty="0"/>
              <a:t> is called TCS food.</a:t>
            </a:r>
          </a:p>
          <a:p>
            <a:pPr>
              <a:lnSpc>
                <a:spcPct val="100000"/>
              </a:lnSpc>
              <a:spcAft>
                <a:spcPts val="600"/>
              </a:spcAft>
            </a:pPr>
            <a:r>
              <a:rPr lang="en-US" sz="1700" dirty="0"/>
              <a:t>If held at unsafe temperatures, bacteria will grow over time. </a:t>
            </a:r>
          </a:p>
          <a:p>
            <a:pPr>
              <a:lnSpc>
                <a:spcPct val="100000"/>
              </a:lnSpc>
              <a:spcAft>
                <a:spcPts val="600"/>
              </a:spcAft>
            </a:pPr>
            <a:r>
              <a:rPr lang="en-US" sz="1700" dirty="0"/>
              <a:t>The temperature danger zone is between </a:t>
            </a:r>
            <a:r>
              <a:rPr lang="en-US" sz="1700" b="1" dirty="0"/>
              <a:t>41*F – 135*F.</a:t>
            </a:r>
          </a:p>
          <a:p>
            <a:pPr lvl="1">
              <a:lnSpc>
                <a:spcPct val="100000"/>
              </a:lnSpc>
              <a:spcAft>
                <a:spcPts val="600"/>
              </a:spcAft>
            </a:pPr>
            <a:r>
              <a:rPr lang="en-US" sz="1700" dirty="0"/>
              <a:t>Pathogens on food can grow in this range and cause a foodborne illness. </a:t>
            </a:r>
          </a:p>
          <a:p>
            <a:pPr lvl="1">
              <a:lnSpc>
                <a:spcPct val="100000"/>
              </a:lnSpc>
              <a:spcAft>
                <a:spcPts val="600"/>
              </a:spcAft>
            </a:pPr>
            <a:r>
              <a:rPr lang="en-US" sz="1700" dirty="0"/>
              <a:t>It is important to keep TCS foods out of this range. </a:t>
            </a:r>
          </a:p>
          <a:p>
            <a:pPr>
              <a:lnSpc>
                <a:spcPct val="100000"/>
              </a:lnSpc>
              <a:spcAft>
                <a:spcPts val="600"/>
              </a:spcAft>
            </a:pPr>
            <a:r>
              <a:rPr lang="en-US" sz="1700" dirty="0"/>
              <a:t>Store cold TSC food in </a:t>
            </a:r>
            <a:r>
              <a:rPr lang="en-US" sz="1700" b="1" dirty="0"/>
              <a:t>fridges</a:t>
            </a:r>
            <a:r>
              <a:rPr lang="en-US" sz="1700" dirty="0"/>
              <a:t> </a:t>
            </a:r>
            <a:r>
              <a:rPr lang="en-US" sz="1700" b="1" dirty="0"/>
              <a:t>at or below 40*F </a:t>
            </a:r>
            <a:r>
              <a:rPr lang="en-US" sz="1700" dirty="0"/>
              <a:t>and frozen TSC food in </a:t>
            </a:r>
            <a:r>
              <a:rPr lang="en-US" sz="1700" b="1" dirty="0"/>
              <a:t>freezers</a:t>
            </a:r>
            <a:r>
              <a:rPr lang="en-US" sz="1700" dirty="0"/>
              <a:t> </a:t>
            </a:r>
            <a:r>
              <a:rPr lang="en-US" sz="1700" b="1" dirty="0"/>
              <a:t>at or below 0*F.</a:t>
            </a:r>
          </a:p>
          <a:p>
            <a:pPr>
              <a:lnSpc>
                <a:spcPct val="100000"/>
              </a:lnSpc>
              <a:spcAft>
                <a:spcPts val="600"/>
              </a:spcAft>
            </a:pPr>
            <a:r>
              <a:rPr lang="en-US" sz="1700" b="1" u="sng" dirty="0">
                <a:solidFill>
                  <a:srgbClr val="FF0000"/>
                </a:solidFill>
              </a:rPr>
              <a:t>DO NOT</a:t>
            </a:r>
            <a:r>
              <a:rPr lang="en-US" sz="1700" b="1" dirty="0">
                <a:solidFill>
                  <a:srgbClr val="FF0000"/>
                </a:solidFill>
              </a:rPr>
              <a:t> </a:t>
            </a:r>
            <a:r>
              <a:rPr lang="en-US" sz="1700" b="1" dirty="0"/>
              <a:t>overload coolers or freezers!</a:t>
            </a:r>
          </a:p>
        </p:txBody>
      </p:sp>
    </p:spTree>
    <p:extLst>
      <p:ext uri="{BB962C8B-B14F-4D97-AF65-F5344CB8AC3E}">
        <p14:creationId xmlns:p14="http://schemas.microsoft.com/office/powerpoint/2010/main" val="354838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3DC5E0-FB76-2171-B92E-F4B9441F08E7}"/>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ACCAF05-067C-DBAA-1CDB-BE9EB0880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3E7FA3F-AE5E-BEDB-3798-997A88906437}"/>
              </a:ext>
            </a:extLst>
          </p:cNvPr>
          <p:cNvSpPr>
            <a:spLocks noGrp="1"/>
          </p:cNvSpPr>
          <p:nvPr>
            <p:ph type="title"/>
          </p:nvPr>
        </p:nvSpPr>
        <p:spPr>
          <a:xfrm>
            <a:off x="958252" y="884796"/>
            <a:ext cx="10654628" cy="928231"/>
          </a:xfrm>
        </p:spPr>
        <p:txBody>
          <a:bodyPr vert="horz" lIns="91440" tIns="45720" rIns="91440" bIns="45720" rtlCol="0" anchor="b">
            <a:normAutofit/>
          </a:bodyPr>
          <a:lstStyle/>
          <a:p>
            <a:r>
              <a:rPr lang="en-US" b="1" dirty="0"/>
              <a:t>Shelf Life of Food</a:t>
            </a:r>
          </a:p>
        </p:txBody>
      </p:sp>
      <p:sp>
        <p:nvSpPr>
          <p:cNvPr id="4105" name="Rectangle 4104">
            <a:extLst>
              <a:ext uri="{FF2B5EF4-FFF2-40B4-BE49-F238E27FC236}">
                <a16:creationId xmlns:a16="http://schemas.microsoft.com/office/drawing/2014/main" id="{3220D5DA-1EA4-8486-EA0D-5ACAE90AB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07" name="Rectangle 4106">
            <a:extLst>
              <a:ext uri="{FF2B5EF4-FFF2-40B4-BE49-F238E27FC236}">
                <a16:creationId xmlns:a16="http://schemas.microsoft.com/office/drawing/2014/main" id="{CF2B98F1-EE29-0006-196D-956FE24AE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Content Placeholder 6">
            <a:extLst>
              <a:ext uri="{FF2B5EF4-FFF2-40B4-BE49-F238E27FC236}">
                <a16:creationId xmlns:a16="http://schemas.microsoft.com/office/drawing/2014/main" id="{D302DD00-D747-99FB-E0F0-5531BE1B8F25}"/>
              </a:ext>
            </a:extLst>
          </p:cNvPr>
          <p:cNvSpPr txBox="1">
            <a:spLocks/>
          </p:cNvSpPr>
          <p:nvPr/>
        </p:nvSpPr>
        <p:spPr>
          <a:xfrm>
            <a:off x="838200" y="2177456"/>
            <a:ext cx="5097780" cy="379574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b="1" dirty="0"/>
              <a:t>Best by (or best before): </a:t>
            </a:r>
            <a:r>
              <a:rPr lang="en-US" sz="1600" dirty="0"/>
              <a:t>Manufacturers recommended date for best flavor. </a:t>
            </a:r>
          </a:p>
          <a:p>
            <a:pPr>
              <a:spcAft>
                <a:spcPts val="600"/>
              </a:spcAft>
            </a:pPr>
            <a:r>
              <a:rPr lang="en-US" sz="1600" b="1" dirty="0"/>
              <a:t>Use by: </a:t>
            </a:r>
            <a:r>
              <a:rPr lang="en-US" sz="1600" dirty="0"/>
              <a:t>Last date recommended for the use of the product while at peak quality. </a:t>
            </a:r>
          </a:p>
          <a:p>
            <a:pPr>
              <a:spcAft>
                <a:spcPts val="600"/>
              </a:spcAft>
            </a:pPr>
            <a:r>
              <a:rPr lang="en-US" sz="1600" b="1" dirty="0"/>
              <a:t>Best by </a:t>
            </a:r>
            <a:r>
              <a:rPr lang="en-US" sz="1600" dirty="0"/>
              <a:t>and </a:t>
            </a:r>
            <a:r>
              <a:rPr lang="en-US" sz="1600" b="1" dirty="0"/>
              <a:t>use by </a:t>
            </a:r>
            <a:r>
              <a:rPr lang="en-US" sz="1600" dirty="0"/>
              <a:t>are </a:t>
            </a:r>
            <a:r>
              <a:rPr lang="en-US" sz="1600" b="1" u="sng" dirty="0">
                <a:solidFill>
                  <a:srgbClr val="FF0000"/>
                </a:solidFill>
              </a:rPr>
              <a:t>NOT</a:t>
            </a:r>
            <a:r>
              <a:rPr lang="en-US" sz="1600" dirty="0"/>
              <a:t> food safety dates. </a:t>
            </a:r>
          </a:p>
          <a:p>
            <a:pPr>
              <a:spcAft>
                <a:spcPts val="600"/>
              </a:spcAft>
            </a:pPr>
            <a:r>
              <a:rPr lang="en-US" sz="1600" b="1" dirty="0"/>
              <a:t>Sell by: </a:t>
            </a:r>
            <a:r>
              <a:rPr lang="en-US" sz="1600" dirty="0"/>
              <a:t>Date that tells the store how long to display the product for sale for inventory management. It is </a:t>
            </a:r>
            <a:r>
              <a:rPr lang="en-US" sz="1600" b="1" u="sng" dirty="0">
                <a:solidFill>
                  <a:srgbClr val="FF0000"/>
                </a:solidFill>
              </a:rPr>
              <a:t>NOT</a:t>
            </a:r>
            <a:r>
              <a:rPr lang="en-US" sz="1600" dirty="0"/>
              <a:t> a safety date except for fresh meat, poultry and fish, which must be FROZEN at or before the Sell By Date. </a:t>
            </a:r>
          </a:p>
          <a:p>
            <a:pPr>
              <a:spcAft>
                <a:spcPts val="600"/>
              </a:spcAft>
            </a:pPr>
            <a:r>
              <a:rPr lang="en-US" sz="1600" b="1" dirty="0"/>
              <a:t>Freeze by: </a:t>
            </a:r>
            <a:r>
              <a:rPr lang="en-US" sz="1600" dirty="0"/>
              <a:t>Date that indicates when a product should be frozen to maintain peak quality. It is NOT a sell by or safety date. </a:t>
            </a:r>
          </a:p>
          <a:p>
            <a:pPr>
              <a:spcAft>
                <a:spcPts val="600"/>
              </a:spcAft>
            </a:pPr>
            <a:r>
              <a:rPr lang="en-US" sz="1600" b="1" dirty="0"/>
              <a:t>Expiration date: </a:t>
            </a:r>
            <a:r>
              <a:rPr lang="en-US" sz="1600" dirty="0"/>
              <a:t>Do not use the product beyond this date. </a:t>
            </a:r>
          </a:p>
          <a:p>
            <a:endParaRPr lang="en-US" sz="1500" dirty="0"/>
          </a:p>
        </p:txBody>
      </p:sp>
      <p:sp>
        <p:nvSpPr>
          <p:cNvPr id="7" name="Content Placeholder 5">
            <a:extLst>
              <a:ext uri="{FF2B5EF4-FFF2-40B4-BE49-F238E27FC236}">
                <a16:creationId xmlns:a16="http://schemas.microsoft.com/office/drawing/2014/main" id="{13EC2B3B-BD7F-1476-2E1D-3122F107BE16}"/>
              </a:ext>
            </a:extLst>
          </p:cNvPr>
          <p:cNvSpPr>
            <a:spLocks noGrp="1"/>
          </p:cNvSpPr>
          <p:nvPr>
            <p:ph sz="half" idx="1"/>
          </p:nvPr>
        </p:nvSpPr>
        <p:spPr>
          <a:xfrm>
            <a:off x="6515100" y="2177455"/>
            <a:ext cx="5097780" cy="1460689"/>
          </a:xfrm>
        </p:spPr>
        <p:txBody>
          <a:bodyPr>
            <a:normAutofit fontScale="92500" lnSpcReduction="20000"/>
          </a:bodyPr>
          <a:lstStyle/>
          <a:p>
            <a:pPr>
              <a:lnSpc>
                <a:spcPct val="110000"/>
              </a:lnSpc>
            </a:pPr>
            <a:r>
              <a:rPr lang="en-US" sz="1600" dirty="0"/>
              <a:t>Store items that will expire first in front of those that will expire later. This is referred to as the </a:t>
            </a:r>
            <a:r>
              <a:rPr lang="en-US" sz="1600" b="1" dirty="0"/>
              <a:t>FIFO </a:t>
            </a:r>
            <a:r>
              <a:rPr lang="en-US" sz="1600" dirty="0"/>
              <a:t>method </a:t>
            </a:r>
            <a:r>
              <a:rPr lang="en-US" sz="1600" b="1" dirty="0"/>
              <a:t>(first in-first out).</a:t>
            </a:r>
          </a:p>
          <a:p>
            <a:pPr>
              <a:lnSpc>
                <a:spcPct val="110000"/>
              </a:lnSpc>
            </a:pPr>
            <a:r>
              <a:rPr lang="en-US" sz="1600" dirty="0"/>
              <a:t>Use the food in front first.</a:t>
            </a:r>
          </a:p>
          <a:p>
            <a:pPr>
              <a:lnSpc>
                <a:spcPct val="110000"/>
              </a:lnSpc>
            </a:pPr>
            <a:r>
              <a:rPr lang="en-US" sz="1600" dirty="0"/>
              <a:t>Keep all food at least 6 inches off the floor. </a:t>
            </a:r>
          </a:p>
        </p:txBody>
      </p:sp>
      <p:pic>
        <p:nvPicPr>
          <p:cNvPr id="8" name="Picture 4" descr="New USDA 'FoodKeeper' App: Your New Tool for Smart Food Storage | Home">
            <a:extLst>
              <a:ext uri="{FF2B5EF4-FFF2-40B4-BE49-F238E27FC236}">
                <a16:creationId xmlns:a16="http://schemas.microsoft.com/office/drawing/2014/main" id="{B7DDA4CE-18D2-C997-0572-317FA0DCD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1" y="3793429"/>
            <a:ext cx="5097779" cy="188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4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se-by, Best-by, Sell-by dates, and ...">
            <a:extLst>
              <a:ext uri="{FF2B5EF4-FFF2-40B4-BE49-F238E27FC236}">
                <a16:creationId xmlns:a16="http://schemas.microsoft.com/office/drawing/2014/main" id="{1B2F2B9B-57F9-9F78-9212-A3A521EA3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14" r="22992"/>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Date for Food Product Dating">
            <a:extLst>
              <a:ext uri="{FF2B5EF4-FFF2-40B4-BE49-F238E27FC236}">
                <a16:creationId xmlns:a16="http://schemas.microsoft.com/office/drawing/2014/main" id="{CE5E209C-E04E-D9B8-0BA6-C7D8F93EA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78" r="-2" b="-2"/>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6" name="Picture 12" descr="Code Dates Decoded - Jennieo Turkey">
            <a:extLst>
              <a:ext uri="{FF2B5EF4-FFF2-40B4-BE49-F238E27FC236}">
                <a16:creationId xmlns:a16="http://schemas.microsoft.com/office/drawing/2014/main" id="{E654195C-312B-73B6-2B6A-E0CCBC410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69" r="14230" b="1"/>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42" name="Picture 18" descr="How Food Expiration Dates Work and Tips To Stay Healthy">
            <a:extLst>
              <a:ext uri="{FF2B5EF4-FFF2-40B4-BE49-F238E27FC236}">
                <a16:creationId xmlns:a16="http://schemas.microsoft.com/office/drawing/2014/main" id="{3BCF4D10-60D0-5781-A2D2-E9A2F3AE0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225" r="10520" b="3"/>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1047"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24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BAAD95-8011-74DE-DE9B-AC706476A3E2}"/>
              </a:ext>
            </a:extLst>
          </p:cNvPr>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4700" b="1" kern="1200" dirty="0">
                <a:solidFill>
                  <a:srgbClr val="FFFFFF"/>
                </a:solidFill>
                <a:latin typeface="+mj-lt"/>
                <a:ea typeface="+mj-ea"/>
                <a:cs typeface="+mj-cs"/>
              </a:rPr>
              <a:t>Examples of Labelling Found on Food</a:t>
            </a:r>
            <a:endParaRPr lang="en-US" sz="4700" kern="1200" dirty="0">
              <a:solidFill>
                <a:srgbClr val="FFFFFF"/>
              </a:solidFill>
              <a:latin typeface="+mj-lt"/>
              <a:ea typeface="+mj-ea"/>
              <a:cs typeface="+mj-cs"/>
            </a:endParaRPr>
          </a:p>
        </p:txBody>
      </p:sp>
      <p:pic>
        <p:nvPicPr>
          <p:cNvPr id="1032" name="Picture 8" descr="How can the sell by date be one week after the pack date? : r/Costco">
            <a:extLst>
              <a:ext uri="{FF2B5EF4-FFF2-40B4-BE49-F238E27FC236}">
                <a16:creationId xmlns:a16="http://schemas.microsoft.com/office/drawing/2014/main" id="{B8A47DC7-12BC-D2CB-CC35-47008C0EF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2" b="1676"/>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5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0EFEAE-DCBB-AEA5-AAAC-37F4AF58C736}"/>
            </a:ext>
          </a:extLst>
        </p:cNvPr>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B94E3-28A0-852C-AF86-92F86DCE9D20}"/>
              </a:ext>
            </a:extLst>
          </p:cNvPr>
          <p:cNvSpPr>
            <a:spLocks noGrp="1"/>
          </p:cNvSpPr>
          <p:nvPr>
            <p:ph type="title"/>
          </p:nvPr>
        </p:nvSpPr>
        <p:spPr>
          <a:xfrm>
            <a:off x="838201" y="345810"/>
            <a:ext cx="4960945" cy="1325563"/>
          </a:xfrm>
        </p:spPr>
        <p:txBody>
          <a:bodyPr vert="horz" lIns="91440" tIns="45720" rIns="91440" bIns="45720" rtlCol="0" anchor="ctr">
            <a:normAutofit/>
          </a:bodyPr>
          <a:lstStyle/>
          <a:p>
            <a:r>
              <a:rPr lang="en-US" b="1" kern="1200">
                <a:solidFill>
                  <a:schemeClr val="tx1"/>
                </a:solidFill>
                <a:latin typeface="+mj-lt"/>
                <a:ea typeface="+mj-ea"/>
                <a:cs typeface="+mj-cs"/>
              </a:rPr>
              <a:t>Safe Storage FAQs</a:t>
            </a:r>
          </a:p>
        </p:txBody>
      </p:sp>
      <p:sp>
        <p:nvSpPr>
          <p:cNvPr id="5" name="Content Placeholder 4">
            <a:extLst>
              <a:ext uri="{FF2B5EF4-FFF2-40B4-BE49-F238E27FC236}">
                <a16:creationId xmlns:a16="http://schemas.microsoft.com/office/drawing/2014/main" id="{9F91331D-7FE3-30FD-0469-15A1D295C903}"/>
              </a:ext>
            </a:extLst>
          </p:cNvPr>
          <p:cNvSpPr>
            <a:spLocks noGrp="1"/>
          </p:cNvSpPr>
          <p:nvPr>
            <p:ph sz="half" idx="2"/>
          </p:nvPr>
        </p:nvSpPr>
        <p:spPr>
          <a:xfrm>
            <a:off x="838201" y="1825625"/>
            <a:ext cx="4933462" cy="4351338"/>
          </a:xfrm>
        </p:spPr>
        <p:txBody>
          <a:bodyPr vert="horz" lIns="91440" tIns="45720" rIns="91440" bIns="45720" rtlCol="0">
            <a:normAutofit/>
          </a:bodyPr>
          <a:lstStyle/>
          <a:p>
            <a:pPr>
              <a:spcAft>
                <a:spcPts val="1200"/>
              </a:spcAft>
            </a:pPr>
            <a:r>
              <a:rPr lang="en-US" sz="1800" b="1" dirty="0"/>
              <a:t>Is it safe to use food from dented cans?</a:t>
            </a:r>
          </a:p>
          <a:p>
            <a:pPr lvl="1">
              <a:spcAft>
                <a:spcPts val="1200"/>
              </a:spcAft>
            </a:pPr>
            <a:r>
              <a:rPr lang="en-US" sz="1800" dirty="0"/>
              <a:t>Discard deeply dented cans. A deeply dented can is one where you can lay your finger into and often have sharp points. A sharp dent on either the top or side seam can damage the seam and allow bacteria to enter the can.  </a:t>
            </a:r>
          </a:p>
          <a:p>
            <a:pPr>
              <a:spcAft>
                <a:spcPts val="1200"/>
              </a:spcAft>
            </a:pPr>
            <a:r>
              <a:rPr lang="en-US" sz="1800" b="1" dirty="0"/>
              <a:t>Is it safe to use rusted canned foods?</a:t>
            </a:r>
          </a:p>
          <a:p>
            <a:pPr lvl="1">
              <a:spcAft>
                <a:spcPts val="1200"/>
              </a:spcAft>
            </a:pPr>
            <a:r>
              <a:rPr lang="en-US" sz="1800" dirty="0"/>
              <a:t>You should discard heavily rusted cans. Heavily rusted cans can have tiny holes in them, allowing bacteria to enter. Rust that you can easily remove with a finger or paper towel is safe to keep. </a:t>
            </a:r>
          </a:p>
          <a:p>
            <a:endParaRPr lang="en-US" sz="1300" dirty="0"/>
          </a:p>
        </p:txBody>
      </p:sp>
      <p:pic>
        <p:nvPicPr>
          <p:cNvPr id="1028" name="Picture 4" descr="Expert warns against consumption of rusted canned foods — NEWSVERGE">
            <a:extLst>
              <a:ext uri="{FF2B5EF4-FFF2-40B4-BE49-F238E27FC236}">
                <a16:creationId xmlns:a16="http://schemas.microsoft.com/office/drawing/2014/main" id="{719C4BB0-6D66-0CDE-0B54-A543B2CB2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32" r="8937" b="2"/>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1050" name="Arc 104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32" name="Picture 8" descr="Damaged Can Do">
            <a:extLst>
              <a:ext uri="{FF2B5EF4-FFF2-40B4-BE49-F238E27FC236}">
                <a16:creationId xmlns:a16="http://schemas.microsoft.com/office/drawing/2014/main" id="{4AFCE9EE-4A95-24EE-C3F4-875155FB7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48" r="5884" b="3"/>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Damaged Can Do">
            <a:extLst>
              <a:ext uri="{FF2B5EF4-FFF2-40B4-BE49-F238E27FC236}">
                <a16:creationId xmlns:a16="http://schemas.microsoft.com/office/drawing/2014/main" id="{3323A3EF-51F3-FCBE-72D2-2D7804ADC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042" r="13367"/>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95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8" name="Rectangle 209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00" name="Arc 209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0D8F432-9B80-AC12-6A4F-1E174BB0AFBA}"/>
              </a:ext>
            </a:extLst>
          </p:cNvPr>
          <p:cNvSpPr>
            <a:spLocks noGrp="1"/>
          </p:cNvSpPr>
          <p:nvPr>
            <p:ph type="title"/>
          </p:nvPr>
        </p:nvSpPr>
        <p:spPr>
          <a:xfrm>
            <a:off x="5894962" y="479493"/>
            <a:ext cx="5458838" cy="1325563"/>
          </a:xfrm>
        </p:spPr>
        <p:txBody>
          <a:bodyPr>
            <a:normAutofit/>
          </a:bodyPr>
          <a:lstStyle/>
          <a:p>
            <a:r>
              <a:rPr lang="en-US" b="1" dirty="0"/>
              <a:t>Botulism Dangers	</a:t>
            </a:r>
          </a:p>
        </p:txBody>
      </p:sp>
      <p:sp>
        <p:nvSpPr>
          <p:cNvPr id="2102" name="Freeform: Shape 210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8" name="Picture 10" descr="1) Clostridium botulinum is a bacterium that produces dangerous toxins… |  Dr.Shibli Sayeed MD, MPH, FRSPH">
            <a:extLst>
              <a:ext uri="{FF2B5EF4-FFF2-40B4-BE49-F238E27FC236}">
                <a16:creationId xmlns:a16="http://schemas.microsoft.com/office/drawing/2014/main" id="{3AB61D11-82CA-9EA5-2A31-EE7A9D8B98F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355" b="1279"/>
          <a:stretch/>
        </p:blipFill>
        <p:spPr bwMode="auto">
          <a:xfrm>
            <a:off x="1212743" y="511293"/>
            <a:ext cx="3758259"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703687D-1684-B0E5-A39A-6927D0BF226A}"/>
              </a:ext>
            </a:extLst>
          </p:cNvPr>
          <p:cNvSpPr>
            <a:spLocks noGrp="1"/>
          </p:cNvSpPr>
          <p:nvPr>
            <p:ph idx="1"/>
          </p:nvPr>
        </p:nvSpPr>
        <p:spPr>
          <a:xfrm>
            <a:off x="5894962" y="1984443"/>
            <a:ext cx="5458838" cy="4192520"/>
          </a:xfrm>
        </p:spPr>
        <p:txBody>
          <a:bodyPr>
            <a:normAutofit/>
          </a:bodyPr>
          <a:lstStyle/>
          <a:p>
            <a:pPr>
              <a:spcAft>
                <a:spcPts val="1200"/>
              </a:spcAft>
            </a:pPr>
            <a:r>
              <a:rPr lang="en-US" sz="1800" b="1" dirty="0"/>
              <a:t>What is the danger of botulism in canned goods?</a:t>
            </a:r>
          </a:p>
          <a:p>
            <a:pPr lvl="1">
              <a:spcAft>
                <a:spcPts val="1200"/>
              </a:spcAft>
            </a:pPr>
            <a:r>
              <a:rPr lang="en-US" sz="1800" dirty="0"/>
              <a:t>Botulism is a deadly kind of food poisoning that produces a toxin by the bacteria </a:t>
            </a:r>
            <a:r>
              <a:rPr lang="en-US" sz="1800" i="1" dirty="0"/>
              <a:t>Clostridium botulinum </a:t>
            </a:r>
            <a:r>
              <a:rPr lang="en-US" sz="1800" dirty="0"/>
              <a:t>(C. </a:t>
            </a:r>
            <a:r>
              <a:rPr lang="en-US" sz="1800" i="1" dirty="0"/>
              <a:t>botulinum</a:t>
            </a:r>
            <a:r>
              <a:rPr lang="en-US" sz="1800" dirty="0"/>
              <a:t>).</a:t>
            </a:r>
          </a:p>
          <a:p>
            <a:pPr lvl="1">
              <a:spcAft>
                <a:spcPts val="1200"/>
              </a:spcAft>
            </a:pPr>
            <a:r>
              <a:rPr lang="en-US" sz="1800" dirty="0"/>
              <a:t>Symptoms develop in 12 to 48 hours. The poison attacks the nervous system and, without proper treatment, can result in death due to suffocation– the nerves no longer stimulate breathing. </a:t>
            </a:r>
          </a:p>
          <a:p>
            <a:pPr lvl="1">
              <a:spcAft>
                <a:spcPts val="1200"/>
              </a:spcAft>
            </a:pPr>
            <a:r>
              <a:rPr lang="en-US" sz="1800" dirty="0"/>
              <a:t>Carefully examine any canned food that looks suspicious. Discard any cans that are leaking, bulging, cracked, badly dented, and or canned food with a foul odor. </a:t>
            </a:r>
          </a:p>
          <a:p>
            <a:endParaRPr lang="en-US" sz="1300" dirty="0"/>
          </a:p>
        </p:txBody>
      </p:sp>
      <p:sp>
        <p:nvSpPr>
          <p:cNvPr id="7" name="AutoShape 4" descr="The Botulism Outbreak That Gave Rise to America's Food Safety System">
            <a:extLst>
              <a:ext uri="{FF2B5EF4-FFF2-40B4-BE49-F238E27FC236}">
                <a16:creationId xmlns:a16="http://schemas.microsoft.com/office/drawing/2014/main" id="{C954E819-1145-8877-6017-4FEAE3ED66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The Botulism Outbreak That Gave Rise to America's Food Safety System">
            <a:extLst>
              <a:ext uri="{FF2B5EF4-FFF2-40B4-BE49-F238E27FC236}">
                <a16:creationId xmlns:a16="http://schemas.microsoft.com/office/drawing/2014/main" id="{7D21EE99-494A-5855-906F-5EC082018F1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760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10756B-9AD1-258E-0A88-5C3F9BB9F4FC}"/>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0F3B44F-7C3F-F89D-51BB-A22FD800E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9" name="Group 28">
            <a:extLst>
              <a:ext uri="{FF2B5EF4-FFF2-40B4-BE49-F238E27FC236}">
                <a16:creationId xmlns:a16="http://schemas.microsoft.com/office/drawing/2014/main" id="{A7EE1051-34B0-A173-22AB-41F6C4237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0" name="Rectangle 29">
              <a:extLst>
                <a:ext uri="{FF2B5EF4-FFF2-40B4-BE49-F238E27FC236}">
                  <a16:creationId xmlns:a16="http://schemas.microsoft.com/office/drawing/2014/main" id="{2000D4F5-7739-028E-939C-A243E53D1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31" name="Straight Connector 30">
              <a:extLst>
                <a:ext uri="{FF2B5EF4-FFF2-40B4-BE49-F238E27FC236}">
                  <a16:creationId xmlns:a16="http://schemas.microsoft.com/office/drawing/2014/main" id="{DB5BBD76-36C6-71EC-A3A4-F9AA08F94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ABE5AB-0016-9E41-06C8-1584EDBD6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33EABD0E-A626-2614-290C-9D942C3D2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A1A74B5-8659-2846-CBBF-7972C378AAFC}"/>
              </a:ext>
            </a:extLst>
          </p:cNvPr>
          <p:cNvSpPr>
            <a:spLocks noGrp="1"/>
          </p:cNvSpPr>
          <p:nvPr>
            <p:ph type="title"/>
          </p:nvPr>
        </p:nvSpPr>
        <p:spPr>
          <a:xfrm>
            <a:off x="420751" y="968432"/>
            <a:ext cx="6686629" cy="4921136"/>
          </a:xfrm>
        </p:spPr>
        <p:txBody>
          <a:bodyPr vert="horz" lIns="91440" tIns="45720" rIns="91440" bIns="45720" rtlCol="0" anchor="ctr">
            <a:normAutofit/>
          </a:bodyPr>
          <a:lstStyle/>
          <a:p>
            <a:pPr algn="ctr"/>
            <a:r>
              <a:rPr lang="en-US" sz="6000" b="1" dirty="0"/>
              <a:t>Controlling Wild Rodent Infestations</a:t>
            </a:r>
            <a:endParaRPr lang="en-US" sz="6000" b="1" kern="1200" dirty="0">
              <a:solidFill>
                <a:schemeClr val="tx1"/>
              </a:solidFill>
              <a:latin typeface="+mj-lt"/>
              <a:ea typeface="+mj-ea"/>
              <a:cs typeface="+mj-cs"/>
            </a:endParaRPr>
          </a:p>
        </p:txBody>
      </p:sp>
    </p:spTree>
    <p:extLst>
      <p:ext uri="{BB962C8B-B14F-4D97-AF65-F5344CB8AC3E}">
        <p14:creationId xmlns:p14="http://schemas.microsoft.com/office/powerpoint/2010/main" val="250393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23B399-3055-1850-C3FD-CC7762ED8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04D99-75B4-76C5-F80F-7FA25BB5F7CD}"/>
              </a:ext>
            </a:extLst>
          </p:cNvPr>
          <p:cNvSpPr>
            <a:spLocks noGrp="1"/>
          </p:cNvSpPr>
          <p:nvPr>
            <p:ph type="title"/>
          </p:nvPr>
        </p:nvSpPr>
        <p:spPr>
          <a:xfrm>
            <a:off x="6417733" y="1071704"/>
            <a:ext cx="5291663" cy="766762"/>
          </a:xfrm>
        </p:spPr>
        <p:txBody>
          <a:bodyPr vert="horz" lIns="91440" tIns="45720" rIns="91440" bIns="45720" rtlCol="0" anchor="b">
            <a:normAutofit/>
          </a:bodyPr>
          <a:lstStyle/>
          <a:p>
            <a:r>
              <a:rPr lang="en-US" sz="4000" b="1" dirty="0"/>
              <a:t>Overview</a:t>
            </a:r>
          </a:p>
        </p:txBody>
      </p:sp>
      <p:pic>
        <p:nvPicPr>
          <p:cNvPr id="1026" name="Picture 2" descr="A rat surprised to see a human so close.">
            <a:extLst>
              <a:ext uri="{FF2B5EF4-FFF2-40B4-BE49-F238E27FC236}">
                <a16:creationId xmlns:a16="http://schemas.microsoft.com/office/drawing/2014/main" id="{AEA7F777-734F-8DD1-B1B7-F6A1A7BC6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422" r="11010" b="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4CFB4D9-F128-1452-3A9C-33BA48080F3A}"/>
              </a:ext>
            </a:extLst>
          </p:cNvPr>
          <p:cNvSpPr>
            <a:spLocks noGrp="1"/>
          </p:cNvSpPr>
          <p:nvPr>
            <p:ph sz="half" idx="1"/>
          </p:nvPr>
        </p:nvSpPr>
        <p:spPr>
          <a:xfrm>
            <a:off x="6417734" y="2512998"/>
            <a:ext cx="5291663" cy="3109204"/>
          </a:xfrm>
        </p:spPr>
        <p:txBody>
          <a:bodyPr vert="horz" lIns="91440" tIns="45720" rIns="91440" bIns="45720" rtlCol="0">
            <a:normAutofit/>
          </a:bodyPr>
          <a:lstStyle/>
          <a:p>
            <a:pPr>
              <a:spcBef>
                <a:spcPts val="600"/>
              </a:spcBef>
              <a:spcAft>
                <a:spcPts val="600"/>
              </a:spcAft>
            </a:pPr>
            <a:r>
              <a:rPr lang="en-US" sz="1800" dirty="0"/>
              <a:t>Diseases coming from rodents, such as rats, mice, and chipmunks, can spread to people directly through:</a:t>
            </a:r>
          </a:p>
          <a:p>
            <a:pPr lvl="1">
              <a:spcBef>
                <a:spcPts val="600"/>
              </a:spcBef>
              <a:spcAft>
                <a:spcPts val="600"/>
              </a:spcAft>
            </a:pPr>
            <a:r>
              <a:rPr lang="en-US" sz="1800" dirty="0"/>
              <a:t>Contact with rodent droppings </a:t>
            </a:r>
          </a:p>
          <a:p>
            <a:pPr lvl="1">
              <a:spcBef>
                <a:spcPts val="600"/>
              </a:spcBef>
              <a:spcAft>
                <a:spcPts val="600"/>
              </a:spcAft>
            </a:pPr>
            <a:r>
              <a:rPr lang="en-US" sz="1800" dirty="0"/>
              <a:t>Rodent bites</a:t>
            </a:r>
          </a:p>
          <a:p>
            <a:pPr lvl="1">
              <a:spcBef>
                <a:spcPts val="600"/>
              </a:spcBef>
              <a:spcAft>
                <a:spcPts val="600"/>
              </a:spcAft>
            </a:pPr>
            <a:r>
              <a:rPr lang="en-US" sz="1800" dirty="0"/>
              <a:t>Handling of rodents</a:t>
            </a:r>
          </a:p>
          <a:p>
            <a:pPr>
              <a:spcAft>
                <a:spcPts val="600"/>
              </a:spcAft>
            </a:pPr>
            <a:r>
              <a:rPr lang="en-US" sz="1800" dirty="0"/>
              <a:t>Rodent droppings, urine, and saliva can spread by breathing in air or eating food that is contaminated with rodent waste.</a:t>
            </a:r>
          </a:p>
        </p:txBody>
      </p:sp>
    </p:spTree>
    <p:extLst>
      <p:ext uri="{BB962C8B-B14F-4D97-AF65-F5344CB8AC3E}">
        <p14:creationId xmlns:p14="http://schemas.microsoft.com/office/powerpoint/2010/main" val="68770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AAF5F4-9240-D3AE-1E0B-4F431064DD36}"/>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C61A2B8-A173-0E0C-2F76-14192EAD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BAE4E84-09A9-3683-7895-D663D44604A6}"/>
              </a:ext>
            </a:extLst>
          </p:cNvPr>
          <p:cNvSpPr>
            <a:spLocks noGrp="1"/>
          </p:cNvSpPr>
          <p:nvPr>
            <p:ph type="title"/>
          </p:nvPr>
        </p:nvSpPr>
        <p:spPr>
          <a:xfrm>
            <a:off x="958252" y="884796"/>
            <a:ext cx="10654628" cy="928231"/>
          </a:xfrm>
        </p:spPr>
        <p:txBody>
          <a:bodyPr vert="horz" lIns="91440" tIns="45720" rIns="91440" bIns="45720" rtlCol="0" anchor="b">
            <a:normAutofit/>
          </a:bodyPr>
          <a:lstStyle/>
          <a:p>
            <a:r>
              <a:rPr lang="en-US" b="1" dirty="0"/>
              <a:t>Signs that Rodents are Present</a:t>
            </a:r>
          </a:p>
        </p:txBody>
      </p:sp>
      <p:sp>
        <p:nvSpPr>
          <p:cNvPr id="4105" name="Rectangle 4104">
            <a:extLst>
              <a:ext uri="{FF2B5EF4-FFF2-40B4-BE49-F238E27FC236}">
                <a16:creationId xmlns:a16="http://schemas.microsoft.com/office/drawing/2014/main" id="{BDF90E86-DA89-C7DE-5989-166CBF45C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07" name="Rectangle 4106">
            <a:extLst>
              <a:ext uri="{FF2B5EF4-FFF2-40B4-BE49-F238E27FC236}">
                <a16:creationId xmlns:a16="http://schemas.microsoft.com/office/drawing/2014/main" id="{F60F6B17-F53A-1363-C00C-F83CA2F12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Content Placeholder 6">
            <a:extLst>
              <a:ext uri="{FF2B5EF4-FFF2-40B4-BE49-F238E27FC236}">
                <a16:creationId xmlns:a16="http://schemas.microsoft.com/office/drawing/2014/main" id="{96019172-F1FC-0D3F-2CDE-517BBFC44DED}"/>
              </a:ext>
            </a:extLst>
          </p:cNvPr>
          <p:cNvSpPr txBox="1">
            <a:spLocks/>
          </p:cNvSpPr>
          <p:nvPr/>
        </p:nvSpPr>
        <p:spPr>
          <a:xfrm>
            <a:off x="6595110" y="2048444"/>
            <a:ext cx="5097780" cy="1380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Aptos" panose="02110004020202020204"/>
                <a:ea typeface="+mn-ea"/>
                <a:cs typeface="+mn-cs"/>
              </a:rPr>
              <a:t>It is important to identify signs of rodents before they become established inside of your site. </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sz="1400" dirty="0">
                <a:solidFill>
                  <a:prstClr val="black"/>
                </a:solidFill>
                <a:latin typeface="Aptos" panose="02110004020202020204"/>
              </a:rPr>
              <a:t>The two signs of rodent presence are rodent droppings and gnaw marks. </a:t>
            </a:r>
            <a:endParaRPr kumimoji="0" lang="en-US" sz="140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4109" name="Content Placeholder 5">
            <a:extLst>
              <a:ext uri="{FF2B5EF4-FFF2-40B4-BE49-F238E27FC236}">
                <a16:creationId xmlns:a16="http://schemas.microsoft.com/office/drawing/2014/main" id="{A44F0525-80D6-4D50-49F3-8A6FAFCCA173}"/>
              </a:ext>
            </a:extLst>
          </p:cNvPr>
          <p:cNvGraphicFramePr>
            <a:graphicFrameLocks noGrp="1"/>
          </p:cNvGraphicFramePr>
          <p:nvPr>
            <p:ph sz="half" idx="1"/>
            <p:extLst>
              <p:ext uri="{D42A27DB-BD31-4B8C-83A1-F6EECF244321}">
                <p14:modId xmlns:p14="http://schemas.microsoft.com/office/powerpoint/2010/main" val="3090327100"/>
              </p:ext>
            </p:extLst>
          </p:nvPr>
        </p:nvGraphicFramePr>
        <p:xfrm>
          <a:off x="998220" y="2121990"/>
          <a:ext cx="5097780" cy="3969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9 Signs of a Rat or Mouse Infestation in Your Home">
            <a:extLst>
              <a:ext uri="{FF2B5EF4-FFF2-40B4-BE49-F238E27FC236}">
                <a16:creationId xmlns:a16="http://schemas.microsoft.com/office/drawing/2014/main" id="{21EBC426-4C0A-7B22-17A9-F5A60824E1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4220" y="3361505"/>
            <a:ext cx="4099560" cy="273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74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03BA-3C19-B867-D252-DA297A249380}"/>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id="{F63A41A7-DB5D-027B-ECE5-5F6C7114BF71}"/>
              </a:ext>
            </a:extLst>
          </p:cNvPr>
          <p:cNvSpPr>
            <a:spLocks noGrp="1"/>
          </p:cNvSpPr>
          <p:nvPr>
            <p:ph idx="1"/>
          </p:nvPr>
        </p:nvSpPr>
        <p:spPr/>
        <p:txBody>
          <a:bodyPr/>
          <a:lstStyle/>
          <a:p>
            <a:r>
              <a:rPr lang="en-US" dirty="0"/>
              <a:t>This presentation is NOT a Safe Food Handling Certification course.</a:t>
            </a:r>
          </a:p>
          <a:p>
            <a:r>
              <a:rPr lang="en-US" dirty="0"/>
              <a:t>This training is designed to help volunteers know more about Safe Food Handling practices.</a:t>
            </a:r>
          </a:p>
          <a:p>
            <a:r>
              <a:rPr lang="en-US" dirty="0"/>
              <a:t>Please go to the “Official Food Safety Certification” if you would like the formal training.</a:t>
            </a:r>
          </a:p>
          <a:p>
            <a:r>
              <a:rPr lang="en-US" dirty="0"/>
              <a:t>Reach out to your agency relations coordinator if you have any questions.</a:t>
            </a:r>
          </a:p>
        </p:txBody>
      </p:sp>
    </p:spTree>
    <p:extLst>
      <p:ext uri="{BB962C8B-B14F-4D97-AF65-F5344CB8AC3E}">
        <p14:creationId xmlns:p14="http://schemas.microsoft.com/office/powerpoint/2010/main" val="187038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5BE93F-E720-0A35-F83D-9D59F3825789}"/>
            </a:ext>
          </a:extLst>
        </p:cNvPr>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A07B0-8F4E-E8D2-134D-F4A57C335125}"/>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b="1" dirty="0"/>
              <a:t>Best Practices for Infestations</a:t>
            </a:r>
          </a:p>
        </p:txBody>
      </p:sp>
      <p:sp>
        <p:nvSpPr>
          <p:cNvPr id="6" name="Content Placeholder 6">
            <a:extLst>
              <a:ext uri="{FF2B5EF4-FFF2-40B4-BE49-F238E27FC236}">
                <a16:creationId xmlns:a16="http://schemas.microsoft.com/office/drawing/2014/main" id="{443619F5-592B-D37D-288F-D4D6566ABD91}"/>
              </a:ext>
            </a:extLst>
          </p:cNvPr>
          <p:cNvSpPr txBox="1">
            <a:spLocks/>
          </p:cNvSpPr>
          <p:nvPr/>
        </p:nvSpPr>
        <p:spPr>
          <a:xfrm>
            <a:off x="836680" y="2405067"/>
            <a:ext cx="6002110" cy="3729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US" sz="1400"/>
              <a:t>Rodents are attracted to food and water sources. To deter rodents, you must: </a:t>
            </a:r>
          </a:p>
          <a:p>
            <a:pPr lvl="1">
              <a:spcBef>
                <a:spcPts val="1200"/>
              </a:spcBef>
              <a:spcAft>
                <a:spcPts val="600"/>
              </a:spcAft>
            </a:pPr>
            <a:r>
              <a:rPr lang="en-US" sz="1400" dirty="0"/>
              <a:t>Keep food sealed in thick plastic, metal, or glass containers with tight lids. </a:t>
            </a:r>
          </a:p>
          <a:p>
            <a:pPr lvl="1">
              <a:spcBef>
                <a:spcPts val="1200"/>
              </a:spcBef>
              <a:spcAft>
                <a:spcPts val="600"/>
              </a:spcAft>
            </a:pPr>
            <a:r>
              <a:rPr lang="en-US" sz="1400" dirty="0"/>
              <a:t>Clean up spilled food right away. </a:t>
            </a:r>
          </a:p>
          <a:p>
            <a:pPr lvl="1">
              <a:spcBef>
                <a:spcPts val="1200"/>
              </a:spcBef>
              <a:spcAft>
                <a:spcPts val="600"/>
              </a:spcAft>
            </a:pPr>
            <a:r>
              <a:rPr lang="en-US" sz="1400" dirty="0"/>
              <a:t>Put pet food away after use and ensure all packaging is secure. </a:t>
            </a:r>
          </a:p>
          <a:p>
            <a:pPr lvl="1">
              <a:spcBef>
                <a:spcPts val="1200"/>
              </a:spcBef>
              <a:spcAft>
                <a:spcPts val="600"/>
              </a:spcAft>
            </a:pPr>
            <a:r>
              <a:rPr lang="en-US" sz="1400" dirty="0"/>
              <a:t>Keep inside garbage in thick plastic or metal containers with tight lids. </a:t>
            </a:r>
          </a:p>
          <a:p>
            <a:pPr lvl="1">
              <a:spcBef>
                <a:spcPts val="1200"/>
              </a:spcBef>
              <a:spcAft>
                <a:spcPts val="600"/>
              </a:spcAft>
            </a:pPr>
            <a:r>
              <a:rPr lang="en-US" sz="1400" dirty="0"/>
              <a:t>Frequently clean the containers with soap and water.</a:t>
            </a:r>
          </a:p>
          <a:p>
            <a:pPr lvl="1">
              <a:spcBef>
                <a:spcPts val="1200"/>
              </a:spcBef>
              <a:spcAft>
                <a:spcPts val="600"/>
              </a:spcAft>
            </a:pPr>
            <a:r>
              <a:rPr lang="en-US" sz="1400" dirty="0"/>
              <a:t>Dispose of trash and garbage on a frequent and regular basis. </a:t>
            </a:r>
          </a:p>
        </p:txBody>
      </p:sp>
      <p:pic>
        <p:nvPicPr>
          <p:cNvPr id="3074" name="Picture 2" descr="Prevent Infestation">
            <a:extLst>
              <a:ext uri="{FF2B5EF4-FFF2-40B4-BE49-F238E27FC236}">
                <a16:creationId xmlns:a16="http://schemas.microsoft.com/office/drawing/2014/main" id="{90B9BF5D-D877-6EAF-5B54-22E62F1524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6" t="946" r="3" b="2816"/>
          <a:stretch/>
        </p:blipFill>
        <p:spPr bwMode="auto">
          <a:xfrm>
            <a:off x="7286624" y="66674"/>
            <a:ext cx="4905375" cy="679132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7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10B09-C278-7913-6037-F0A68FD7B66E}"/>
              </a:ext>
            </a:extLst>
          </p:cNvPr>
          <p:cNvSpPr>
            <a:spLocks noGrp="1"/>
          </p:cNvSpPr>
          <p:nvPr>
            <p:ph type="title"/>
          </p:nvPr>
        </p:nvSpPr>
        <p:spPr>
          <a:xfrm>
            <a:off x="1043631" y="809898"/>
            <a:ext cx="9942716" cy="1554480"/>
          </a:xfrm>
        </p:spPr>
        <p:txBody>
          <a:bodyPr anchor="ctr">
            <a:normAutofit/>
          </a:bodyPr>
          <a:lstStyle/>
          <a:p>
            <a:r>
              <a:rPr lang="en-US" sz="4800" b="1" dirty="0"/>
              <a:t>Why is Food Safety Important?</a:t>
            </a:r>
          </a:p>
        </p:txBody>
      </p:sp>
      <p:sp>
        <p:nvSpPr>
          <p:cNvPr id="3" name="Content Placeholder 2">
            <a:extLst>
              <a:ext uri="{FF2B5EF4-FFF2-40B4-BE49-F238E27FC236}">
                <a16:creationId xmlns:a16="http://schemas.microsoft.com/office/drawing/2014/main" id="{B2045E95-B93F-7B29-F2F1-242CC2540D07}"/>
              </a:ext>
            </a:extLst>
          </p:cNvPr>
          <p:cNvSpPr>
            <a:spLocks noGrp="1"/>
          </p:cNvSpPr>
          <p:nvPr>
            <p:ph idx="1"/>
          </p:nvPr>
        </p:nvSpPr>
        <p:spPr>
          <a:xfrm>
            <a:off x="1045028" y="3017522"/>
            <a:ext cx="9941319" cy="3124658"/>
          </a:xfrm>
        </p:spPr>
        <p:txBody>
          <a:bodyPr anchor="ctr">
            <a:normAutofit fontScale="92500" lnSpcReduction="10000"/>
          </a:bodyPr>
          <a:lstStyle/>
          <a:p>
            <a:r>
              <a:rPr lang="en-US" sz="2400" dirty="0"/>
              <a:t>It is important for feeding programs to know basic food safety to ensure neighbors safely receive the food they need.</a:t>
            </a:r>
          </a:p>
          <a:p>
            <a:pPr>
              <a:lnSpc>
                <a:spcPct val="150000"/>
              </a:lnSpc>
            </a:pPr>
            <a:r>
              <a:rPr lang="en-US" sz="2400" dirty="0"/>
              <a:t>To ensure the safety and integrity of the food distributed within the Food Bank’s service area: </a:t>
            </a:r>
          </a:p>
          <a:p>
            <a:pPr lvl="1">
              <a:lnSpc>
                <a:spcPct val="150000"/>
              </a:lnSpc>
            </a:pPr>
            <a:r>
              <a:rPr lang="en-US" sz="2000" dirty="0"/>
              <a:t>Food Bank staff and Partner Agencies must be trained in food safety </a:t>
            </a:r>
          </a:p>
          <a:p>
            <a:pPr lvl="1">
              <a:lnSpc>
                <a:spcPct val="150000"/>
              </a:lnSpc>
            </a:pPr>
            <a:r>
              <a:rPr lang="en-US" sz="2000" dirty="0"/>
              <a:t>Food Bank facilities and Partner Agencies are regularly audited and monitored for compliance</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37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DD0B04-E662-2B71-0DE6-08FD9111BFD5}"/>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Topics Covered in Food Safety</a:t>
            </a:r>
          </a:p>
        </p:txBody>
      </p:sp>
      <p:sp>
        <p:nvSpPr>
          <p:cNvPr id="6" name="Rectangle 5">
            <a:extLst>
              <a:ext uri="{FF2B5EF4-FFF2-40B4-BE49-F238E27FC236}">
                <a16:creationId xmlns:a16="http://schemas.microsoft.com/office/drawing/2014/main" id="{03EC19FA-C222-1677-CF83-D7CFB2524DF1}"/>
              </a:ext>
            </a:extLst>
          </p:cNvPr>
          <p:cNvSpPr/>
          <p:nvPr/>
        </p:nvSpPr>
        <p:spPr>
          <a:xfrm>
            <a:off x="5196000" y="3069000"/>
            <a:ext cx="18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5" name="Content Placeholder 2">
            <a:extLst>
              <a:ext uri="{FF2B5EF4-FFF2-40B4-BE49-F238E27FC236}">
                <a16:creationId xmlns:a16="http://schemas.microsoft.com/office/drawing/2014/main" id="{AA303B21-BE66-1D58-0AD7-3FB3D73E32CD}"/>
              </a:ext>
            </a:extLst>
          </p:cNvPr>
          <p:cNvGraphicFramePr>
            <a:graphicFrameLocks noGrp="1"/>
          </p:cNvGraphicFramePr>
          <p:nvPr>
            <p:ph idx="1"/>
            <p:extLst>
              <p:ext uri="{D42A27DB-BD31-4B8C-83A1-F6EECF244321}">
                <p14:modId xmlns:p14="http://schemas.microsoft.com/office/powerpoint/2010/main" val="152134270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60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0" name="Rectangle 2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49B17-C3D8-852D-DC3B-182D36101E59}"/>
              </a:ext>
            </a:extLst>
          </p:cNvPr>
          <p:cNvSpPr>
            <a:spLocks noGrp="1"/>
          </p:cNvSpPr>
          <p:nvPr>
            <p:ph type="title"/>
          </p:nvPr>
        </p:nvSpPr>
        <p:spPr>
          <a:xfrm>
            <a:off x="434117" y="968432"/>
            <a:ext cx="6673263" cy="4921136"/>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Basic Food Safety</a:t>
            </a:r>
          </a:p>
        </p:txBody>
      </p:sp>
    </p:spTree>
    <p:extLst>
      <p:ext uri="{BB962C8B-B14F-4D97-AF65-F5344CB8AC3E}">
        <p14:creationId xmlns:p14="http://schemas.microsoft.com/office/powerpoint/2010/main" val="150937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644202-FE4E-0DDB-E367-DE523AD124F8}"/>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How Does Food Become Unsafe?</a:t>
            </a:r>
          </a:p>
        </p:txBody>
      </p:sp>
      <p:graphicFrame>
        <p:nvGraphicFramePr>
          <p:cNvPr id="6" name="Content Placeholder 2">
            <a:extLst>
              <a:ext uri="{FF2B5EF4-FFF2-40B4-BE49-F238E27FC236}">
                <a16:creationId xmlns:a16="http://schemas.microsoft.com/office/drawing/2014/main" id="{022A6213-A8C9-853E-02F6-D9BD7C1E61CE}"/>
              </a:ext>
            </a:extLst>
          </p:cNvPr>
          <p:cNvGraphicFramePr>
            <a:graphicFrameLocks noGrp="1"/>
          </p:cNvGraphicFramePr>
          <p:nvPr>
            <p:ph idx="1"/>
            <p:extLst>
              <p:ext uri="{D42A27DB-BD31-4B8C-83A1-F6EECF244321}">
                <p14:modId xmlns:p14="http://schemas.microsoft.com/office/powerpoint/2010/main" val="341469771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75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5" name="Group 206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066" name="Rectangle 206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0" name="Rectangle 206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4675B-0439-A532-DA74-CD01CEBF30A5}"/>
              </a:ext>
            </a:extLst>
          </p:cNvPr>
          <p:cNvSpPr>
            <a:spLocks noGrp="1"/>
          </p:cNvSpPr>
          <p:nvPr>
            <p:ph type="title"/>
          </p:nvPr>
        </p:nvSpPr>
        <p:spPr>
          <a:xfrm>
            <a:off x="1043631" y="873940"/>
            <a:ext cx="5052369" cy="1035781"/>
          </a:xfrm>
        </p:spPr>
        <p:txBody>
          <a:bodyPr anchor="ctr">
            <a:normAutofit/>
          </a:bodyPr>
          <a:lstStyle/>
          <a:p>
            <a:r>
              <a:rPr lang="en-US" sz="3600" b="1"/>
              <a:t>Foodborne Illness</a:t>
            </a:r>
          </a:p>
        </p:txBody>
      </p:sp>
      <p:sp>
        <p:nvSpPr>
          <p:cNvPr id="3" name="Content Placeholder 2">
            <a:extLst>
              <a:ext uri="{FF2B5EF4-FFF2-40B4-BE49-F238E27FC236}">
                <a16:creationId xmlns:a16="http://schemas.microsoft.com/office/drawing/2014/main" id="{F1D3C06F-F724-4998-DCA9-46CA39C8245F}"/>
              </a:ext>
            </a:extLst>
          </p:cNvPr>
          <p:cNvSpPr>
            <a:spLocks noGrp="1"/>
          </p:cNvSpPr>
          <p:nvPr>
            <p:ph idx="1"/>
          </p:nvPr>
        </p:nvSpPr>
        <p:spPr>
          <a:xfrm>
            <a:off x="1045029" y="2524721"/>
            <a:ext cx="4991629" cy="3677123"/>
          </a:xfrm>
        </p:spPr>
        <p:txBody>
          <a:bodyPr anchor="ctr">
            <a:normAutofit/>
          </a:bodyPr>
          <a:lstStyle/>
          <a:p>
            <a:pPr>
              <a:spcAft>
                <a:spcPts val="1200"/>
              </a:spcAft>
            </a:pPr>
            <a:r>
              <a:rPr lang="en-US" sz="1800" dirty="0"/>
              <a:t>Symptoms can begin in as little as 30 minutes and up to 7 days after ingesting contaminated food. </a:t>
            </a:r>
          </a:p>
          <a:p>
            <a:pPr>
              <a:spcAft>
                <a:spcPts val="1200"/>
              </a:spcAft>
            </a:pPr>
            <a:r>
              <a:rPr lang="en-US" sz="1800" b="1" dirty="0"/>
              <a:t>Children, seniors, pregnant women</a:t>
            </a:r>
            <a:r>
              <a:rPr lang="en-US" sz="1800" dirty="0"/>
              <a:t>, and those with </a:t>
            </a:r>
            <a:r>
              <a:rPr lang="en-US" sz="1800" b="1" dirty="0"/>
              <a:t>chronic illnesses </a:t>
            </a:r>
            <a:r>
              <a:rPr lang="en-US" sz="1800" dirty="0"/>
              <a:t>are vulnerable populations who are most at risk. </a:t>
            </a:r>
          </a:p>
        </p:txBody>
      </p:sp>
      <p:sp>
        <p:nvSpPr>
          <p:cNvPr id="2072" name="Rectangle 2071">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Food-borne diseases kill 340 under-five children daily globally -WHO - Iya  Magazine">
            <a:extLst>
              <a:ext uri="{FF2B5EF4-FFF2-40B4-BE49-F238E27FC236}">
                <a16:creationId xmlns:a16="http://schemas.microsoft.com/office/drawing/2014/main" id="{C90674AC-2E3D-7A41-2A0C-C48F0D0E13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1875422"/>
            <a:ext cx="4223252" cy="3167439"/>
          </a:xfrm>
          <a:prstGeom prst="rect">
            <a:avLst/>
          </a:prstGeom>
          <a:noFill/>
          <a:extLst>
            <a:ext uri="{909E8E84-426E-40DD-AFC4-6F175D3DCCD1}">
              <a14:hiddenFill xmlns:a14="http://schemas.microsoft.com/office/drawing/2010/main">
                <a:solidFill>
                  <a:srgbClr val="FFFFFF"/>
                </a:solidFill>
              </a14:hiddenFill>
            </a:ext>
          </a:extLst>
        </p:spPr>
      </p:pic>
      <p:cxnSp>
        <p:nvCxnSpPr>
          <p:cNvPr id="2078" name="Straight Connector 207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77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FE130-A353-9584-985E-993BDE673C2B}"/>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2B7AF0C-0830-EDF7-41C3-80690EB88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9" name="Group 28">
            <a:extLst>
              <a:ext uri="{FF2B5EF4-FFF2-40B4-BE49-F238E27FC236}">
                <a16:creationId xmlns:a16="http://schemas.microsoft.com/office/drawing/2014/main" id="{1F64150D-C471-BB93-A1A2-6BA85BC499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30" name="Rectangle 29">
              <a:extLst>
                <a:ext uri="{FF2B5EF4-FFF2-40B4-BE49-F238E27FC236}">
                  <a16:creationId xmlns:a16="http://schemas.microsoft.com/office/drawing/2014/main" id="{6A625C28-EED4-6178-1EEC-CB1161BBE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31" name="Straight Connector 30">
              <a:extLst>
                <a:ext uri="{FF2B5EF4-FFF2-40B4-BE49-F238E27FC236}">
                  <a16:creationId xmlns:a16="http://schemas.microsoft.com/office/drawing/2014/main" id="{A574A1CE-0AD9-104F-D05A-ABF3612B85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C59EAEE-7AEC-0F6A-2B30-EBFCA65354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D0799CEC-AAB6-3539-D037-474D0DB24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B24E81A-926E-9D6E-7651-C268035DB61C}"/>
              </a:ext>
            </a:extLst>
          </p:cNvPr>
          <p:cNvSpPr>
            <a:spLocks noGrp="1"/>
          </p:cNvSpPr>
          <p:nvPr>
            <p:ph type="title"/>
          </p:nvPr>
        </p:nvSpPr>
        <p:spPr>
          <a:xfrm>
            <a:off x="434118" y="968432"/>
            <a:ext cx="6673262" cy="4921136"/>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Personal Hygiene</a:t>
            </a:r>
          </a:p>
        </p:txBody>
      </p:sp>
    </p:spTree>
    <p:extLst>
      <p:ext uri="{BB962C8B-B14F-4D97-AF65-F5344CB8AC3E}">
        <p14:creationId xmlns:p14="http://schemas.microsoft.com/office/powerpoint/2010/main" val="267160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CE033-AFE7-2D8F-9356-FE7A0AB3B4FA}"/>
              </a:ext>
            </a:extLst>
          </p:cNvPr>
          <p:cNvSpPr>
            <a:spLocks noGrp="1"/>
          </p:cNvSpPr>
          <p:nvPr>
            <p:ph type="title"/>
          </p:nvPr>
        </p:nvSpPr>
        <p:spPr>
          <a:xfrm>
            <a:off x="836680" y="327150"/>
            <a:ext cx="6002110" cy="1056805"/>
          </a:xfrm>
        </p:spPr>
        <p:txBody>
          <a:bodyPr vert="horz" lIns="91440" tIns="45720" rIns="91440" bIns="45720" rtlCol="0" anchor="ctr">
            <a:normAutofit/>
          </a:bodyPr>
          <a:lstStyle/>
          <a:p>
            <a:r>
              <a:rPr lang="en-US" sz="4000" b="1" dirty="0"/>
              <a:t>Handwashing</a:t>
            </a:r>
          </a:p>
        </p:txBody>
      </p:sp>
      <p:sp>
        <p:nvSpPr>
          <p:cNvPr id="3" name="Content Placeholder 2">
            <a:extLst>
              <a:ext uri="{FF2B5EF4-FFF2-40B4-BE49-F238E27FC236}">
                <a16:creationId xmlns:a16="http://schemas.microsoft.com/office/drawing/2014/main" id="{80C96A81-8330-0A46-5A6E-6D8B7D77DC1D}"/>
              </a:ext>
            </a:extLst>
          </p:cNvPr>
          <p:cNvSpPr>
            <a:spLocks noGrp="1"/>
          </p:cNvSpPr>
          <p:nvPr>
            <p:ph sz="half" idx="1"/>
          </p:nvPr>
        </p:nvSpPr>
        <p:spPr>
          <a:xfrm>
            <a:off x="836680" y="1383954"/>
            <a:ext cx="6002110" cy="5146895"/>
          </a:xfrm>
        </p:spPr>
        <p:txBody>
          <a:bodyPr vert="horz" lIns="91440" tIns="45720" rIns="91440" bIns="45720" rtlCol="0">
            <a:normAutofit fontScale="92500" lnSpcReduction="10000"/>
          </a:bodyPr>
          <a:lstStyle/>
          <a:p>
            <a:r>
              <a:rPr lang="en-US" sz="1800" dirty="0"/>
              <a:t>Proper handwashing is critical to preventing the spread of pathogens and avoiding food contamination.</a:t>
            </a:r>
          </a:p>
          <a:p>
            <a:r>
              <a:rPr lang="en-US" sz="1800" dirty="0"/>
              <a:t>The whole process should take at least </a:t>
            </a:r>
            <a:r>
              <a:rPr lang="en-US" sz="1800" b="1" dirty="0"/>
              <a:t>20 seconds</a:t>
            </a:r>
            <a:r>
              <a:rPr lang="en-US" sz="1800" dirty="0"/>
              <a:t>, recite the “Happy Birthday to you…” song!</a:t>
            </a:r>
          </a:p>
          <a:p>
            <a:pPr>
              <a:lnSpc>
                <a:spcPct val="160000"/>
              </a:lnSpc>
              <a:spcAft>
                <a:spcPts val="600"/>
              </a:spcAft>
            </a:pPr>
            <a:r>
              <a:rPr lang="en-US" sz="1800" dirty="0"/>
              <a:t>Always washing your hands after: </a:t>
            </a:r>
          </a:p>
          <a:p>
            <a:pPr lvl="1">
              <a:lnSpc>
                <a:spcPct val="160000"/>
              </a:lnSpc>
              <a:spcAft>
                <a:spcPts val="600"/>
              </a:spcAft>
            </a:pPr>
            <a:r>
              <a:rPr lang="en-US" sz="1600" dirty="0"/>
              <a:t>Using the restroom </a:t>
            </a:r>
          </a:p>
          <a:p>
            <a:pPr lvl="1">
              <a:lnSpc>
                <a:spcPct val="160000"/>
              </a:lnSpc>
              <a:spcAft>
                <a:spcPts val="600"/>
              </a:spcAft>
            </a:pPr>
            <a:r>
              <a:rPr lang="en-US" sz="1600" dirty="0"/>
              <a:t>Coughing, sneezing, blowing your nose</a:t>
            </a:r>
          </a:p>
          <a:p>
            <a:pPr lvl="1">
              <a:lnSpc>
                <a:spcPct val="160000"/>
              </a:lnSpc>
              <a:spcAft>
                <a:spcPts val="600"/>
              </a:spcAft>
            </a:pPr>
            <a:r>
              <a:rPr lang="en-US" sz="1600" dirty="0"/>
              <a:t>Eating, drinking, smoking</a:t>
            </a:r>
          </a:p>
          <a:p>
            <a:pPr lvl="1">
              <a:lnSpc>
                <a:spcPct val="160000"/>
              </a:lnSpc>
              <a:spcAft>
                <a:spcPts val="600"/>
              </a:spcAft>
            </a:pPr>
            <a:r>
              <a:rPr lang="en-US" sz="1600" dirty="0"/>
              <a:t>Taking out the trash </a:t>
            </a:r>
          </a:p>
          <a:p>
            <a:pPr lvl="1">
              <a:lnSpc>
                <a:spcPct val="160000"/>
              </a:lnSpc>
              <a:spcAft>
                <a:spcPts val="600"/>
              </a:spcAft>
            </a:pPr>
            <a:r>
              <a:rPr lang="en-US" sz="1600" dirty="0"/>
              <a:t>Touching your hair, face, and or body </a:t>
            </a:r>
          </a:p>
          <a:p>
            <a:pPr lvl="1">
              <a:lnSpc>
                <a:spcPct val="160000"/>
              </a:lnSpc>
              <a:spcAft>
                <a:spcPts val="600"/>
              </a:spcAft>
            </a:pPr>
            <a:r>
              <a:rPr lang="en-US" sz="1600" dirty="0"/>
              <a:t>Before putting on gloves</a:t>
            </a:r>
          </a:p>
          <a:p>
            <a:pPr lvl="1">
              <a:lnSpc>
                <a:spcPct val="160000"/>
              </a:lnSpc>
              <a:spcAft>
                <a:spcPts val="600"/>
              </a:spcAft>
            </a:pPr>
            <a:r>
              <a:rPr lang="en-US" sz="1600" dirty="0"/>
              <a:t>After touching dirty equipment or surfaces</a:t>
            </a:r>
          </a:p>
        </p:txBody>
      </p:sp>
      <p:pic>
        <p:nvPicPr>
          <p:cNvPr id="3074" name="Picture 2" descr="Importance of Washing your Hands - Handgards® | First in Food Safety  Innovations">
            <a:extLst>
              <a:ext uri="{FF2B5EF4-FFF2-40B4-BE49-F238E27FC236}">
                <a16:creationId xmlns:a16="http://schemas.microsoft.com/office/drawing/2014/main" id="{6014A16C-CFDA-6A1E-03F1-4E5E4CE2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3847"/>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83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2115</TotalTime>
  <Words>1211</Words>
  <Application>Microsoft Office PowerPoint</Application>
  <PresentationFormat>Widescreen</PresentationFormat>
  <Paragraphs>102</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Food Safety for Volunteers</vt:lpstr>
      <vt:lpstr>Disclaimer</vt:lpstr>
      <vt:lpstr>Why is Food Safety Important?</vt:lpstr>
      <vt:lpstr>Topics Covered in Food Safety</vt:lpstr>
      <vt:lpstr>Basic Food Safety</vt:lpstr>
      <vt:lpstr>How Does Food Become Unsafe?</vt:lpstr>
      <vt:lpstr>Foodborne Illness</vt:lpstr>
      <vt:lpstr>Personal Hygiene</vt:lpstr>
      <vt:lpstr>Handwashing</vt:lpstr>
      <vt:lpstr>Single Use Gloves</vt:lpstr>
      <vt:lpstr>Controlling Time and Temperature</vt:lpstr>
      <vt:lpstr>TCS Foods &amp; Temperature</vt:lpstr>
      <vt:lpstr>Shelf Life of Food</vt:lpstr>
      <vt:lpstr>Examples of Labelling Found on Food</vt:lpstr>
      <vt:lpstr>Safe Storage FAQs</vt:lpstr>
      <vt:lpstr>Botulism Dangers </vt:lpstr>
      <vt:lpstr>Controlling Wild Rodent Infestations</vt:lpstr>
      <vt:lpstr>Overview</vt:lpstr>
      <vt:lpstr>Signs that Rodents are Present</vt:lpstr>
      <vt:lpstr>Best Practices for Infestations</vt:lpstr>
    </vt:vector>
  </TitlesOfParts>
  <Company>Second Harvest Food Bank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 Valentin</dc:creator>
  <cp:lastModifiedBy>William Linaja</cp:lastModifiedBy>
  <cp:revision>14</cp:revision>
  <dcterms:created xsi:type="dcterms:W3CDTF">2025-04-08T12:54:46Z</dcterms:created>
  <dcterms:modified xsi:type="dcterms:W3CDTF">2025-04-29T21:14:35Z</dcterms:modified>
</cp:coreProperties>
</file>